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6" r:id="rId2"/>
    <p:sldId id="267" r:id="rId3"/>
    <p:sldId id="292" r:id="rId4"/>
    <p:sldId id="286" r:id="rId5"/>
    <p:sldId id="287" r:id="rId6"/>
    <p:sldId id="288" r:id="rId7"/>
    <p:sldId id="289" r:id="rId8"/>
    <p:sldId id="290" r:id="rId9"/>
    <p:sldId id="276" r:id="rId10"/>
    <p:sldId id="277" r:id="rId11"/>
    <p:sldId id="282" r:id="rId12"/>
    <p:sldId id="284" r:id="rId13"/>
    <p:sldId id="283" r:id="rId14"/>
    <p:sldId id="285" r:id="rId15"/>
    <p:sldId id="294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1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F6232-49C4-4053-AEF3-45E3DECAB7F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E05A-F43B-4D74-8C1D-5E190D94E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7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Дьорка М.П.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5337-945F-4679-ACB7-E50D2755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17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7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571500" y="10795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</a:t>
            </a:r>
          </a:p>
          <a:p>
            <a:r>
              <a:rPr lang="uk-UA"/>
              <a:t> 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6998" y="1500175"/>
            <a:ext cx="81300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348880"/>
            <a:ext cx="68138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 досвіду роботи вчителя </a:t>
            </a:r>
          </a:p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Фізичної культури </a:t>
            </a:r>
          </a:p>
          <a:p>
            <a:pPr algn="ctr">
              <a:defRPr/>
            </a:pPr>
            <a:r>
              <a:rPr lang="uk-UA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Крефт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Миколи Івановича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952750" y="6054725"/>
            <a:ext cx="419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1047750" y="1768475"/>
            <a:ext cx="666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5949280"/>
            <a:ext cx="581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Микола Іванович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12474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Створення умов для розвитку й самореалізації особистості в умовах використання нових педагогічних технологій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222362"/>
          </a:xfrm>
        </p:spPr>
        <p:txBody>
          <a:bodyPr/>
          <a:lstStyle/>
          <a:p>
            <a:pPr eaLnBrk="1" hangingPunct="1"/>
            <a:r>
              <a:rPr lang="uk-UA" sz="3600" dirty="0">
                <a:solidFill>
                  <a:srgbClr val="002060"/>
                </a:solidFill>
              </a:rPr>
              <a:t>Форми позаурочних занять в нашій школі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229600" cy="52149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/>
              <a:t>При підготовці збірних команд школи для участі в районній спартакіаді школярів – спортивні змагання між класами</a:t>
            </a:r>
          </a:p>
          <a:p>
            <a:pPr algn="ctr">
              <a:buNone/>
            </a:pPr>
            <a:r>
              <a:rPr lang="uk-UA" b="1" dirty="0">
                <a:solidFill>
                  <a:srgbClr val="00B050"/>
                </a:solidFill>
              </a:rPr>
              <a:t>спортивно – художні свята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Огляд пісні та строю </a:t>
            </a:r>
            <a:endParaRPr lang="uk-UA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2060"/>
                </a:solidFill>
              </a:rPr>
              <a:t>Підготовка </a:t>
            </a:r>
            <a:r>
              <a:rPr lang="uk-UA" sz="2800" dirty="0">
                <a:solidFill>
                  <a:srgbClr val="002060"/>
                </a:solidFill>
              </a:rPr>
              <a:t>та участь збірної команди в районному військово-патріотичному фестивалі «Джура»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6211669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519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“ Ну – </a:t>
            </a:r>
            <a:r>
              <a:rPr lang="uk-UA" dirty="0" err="1">
                <a:solidFill>
                  <a:srgbClr val="002060"/>
                </a:solidFill>
              </a:rPr>
              <a:t>мо</a:t>
            </a:r>
            <a:r>
              <a:rPr lang="uk-UA" dirty="0">
                <a:solidFill>
                  <a:srgbClr val="002060"/>
                </a:solidFill>
              </a:rPr>
              <a:t> , хлопці!”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Дні здоров'я проводяться двічі на рік весною та восени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Товариські зустрічі з колективами сусідніх шкіл.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Участь в спартакіаді школярів району.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Участь в районній олімпіаді з фізичної культури.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6000768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err="1">
                <a:solidFill>
                  <a:srgbClr val="FF0000"/>
                </a:solidFill>
              </a:rPr>
              <a:t>Результати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співпраці</a:t>
            </a:r>
            <a:r>
              <a:rPr lang="ru-RU" sz="2800" i="1" dirty="0">
                <a:solidFill>
                  <a:srgbClr val="FF0000"/>
                </a:solidFill>
              </a:rPr>
              <a:t>: </a:t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err="1">
                <a:solidFill>
                  <a:srgbClr val="FF0000"/>
                </a:solidFill>
              </a:rPr>
              <a:t>учень</a:t>
            </a:r>
            <a:r>
              <a:rPr lang="ru-RU" sz="2800" i="1" dirty="0">
                <a:solidFill>
                  <a:srgbClr val="FF0000"/>
                </a:solidFill>
              </a:rPr>
              <a:t> – </a:t>
            </a:r>
            <a:r>
              <a:rPr lang="ru-RU" sz="2800" i="1" dirty="0" err="1">
                <a:solidFill>
                  <a:srgbClr val="FF0000"/>
                </a:solidFill>
              </a:rPr>
              <a:t>вчитель</a:t>
            </a:r>
            <a:r>
              <a:rPr lang="ru-RU" sz="2800" i="1" dirty="0">
                <a:solidFill>
                  <a:srgbClr val="FF0000"/>
                </a:solidFill>
              </a:rPr>
              <a:t>, школа – батьки</a:t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uk-UA" sz="2800" i="1" dirty="0">
                <a:solidFill>
                  <a:srgbClr val="FF0000"/>
                </a:solidFill>
              </a:rPr>
              <a:t>2016- 2017 рік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3096343"/>
          </a:xfrm>
        </p:spPr>
        <p:txBody>
          <a:bodyPr/>
          <a:lstStyle/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err="1">
                <a:solidFill>
                  <a:srgbClr val="FF0000"/>
                </a:solidFill>
              </a:rPr>
              <a:t>Вперше</a:t>
            </a:r>
            <a:r>
              <a:rPr lang="ru-RU" i="1" dirty="0">
                <a:solidFill>
                  <a:srgbClr val="FF0000"/>
                </a:solidFill>
              </a:rPr>
              <a:t> в </a:t>
            </a:r>
            <a:r>
              <a:rPr lang="ru-RU" i="1" dirty="0" err="1">
                <a:solidFill>
                  <a:srgbClr val="FF0000"/>
                </a:solidFill>
              </a:rPr>
              <a:t>спортивній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історії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нашої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школи</a:t>
            </a:r>
            <a:r>
              <a:rPr lang="ru-RU" i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Збірна</a:t>
            </a:r>
            <a:r>
              <a:rPr lang="ru-RU" i="1" dirty="0">
                <a:solidFill>
                  <a:srgbClr val="FF0000"/>
                </a:solidFill>
              </a:rPr>
              <a:t> команда </a:t>
            </a:r>
            <a:r>
              <a:rPr lang="ru-RU" i="1" dirty="0" err="1">
                <a:solidFill>
                  <a:srgbClr val="FF0000"/>
                </a:solidFill>
              </a:rPr>
              <a:t>дівчат</a:t>
            </a:r>
            <a:r>
              <a:rPr lang="ru-RU" i="1" dirty="0">
                <a:solidFill>
                  <a:srgbClr val="FF0000"/>
                </a:solidFill>
              </a:rPr>
              <a:t> стала </a:t>
            </a:r>
            <a:r>
              <a:rPr lang="ru-RU" i="1" dirty="0" err="1">
                <a:solidFill>
                  <a:srgbClr val="FF0000"/>
                </a:solidFill>
              </a:rPr>
              <a:t>чемпіоном</a:t>
            </a:r>
            <a:r>
              <a:rPr lang="ru-RU" i="1" dirty="0">
                <a:solidFill>
                  <a:srgbClr val="FF0000"/>
                </a:solidFill>
              </a:rPr>
              <a:t> району з баскетболу.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FF0000"/>
                </a:solidFill>
              </a:rPr>
              <a:t> Волейбол – ІІІ </a:t>
            </a:r>
            <a:r>
              <a:rPr lang="ru-RU" i="1" dirty="0" err="1">
                <a:solidFill>
                  <a:srgbClr val="FF0000"/>
                </a:solidFill>
              </a:rPr>
              <a:t>місце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серед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юнаків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FF0000"/>
                </a:solidFill>
              </a:rPr>
              <a:t>Волейбол – ІІ </a:t>
            </a:r>
            <a:r>
              <a:rPr lang="ru-RU" i="1" dirty="0" err="1">
                <a:solidFill>
                  <a:srgbClr val="FF0000"/>
                </a:solidFill>
              </a:rPr>
              <a:t>місце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серед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дівчат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2000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6211669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КЗ “Зеленоярська загальноосвітня школа І – ІІІ ступенів”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>
                <a:solidFill>
                  <a:srgbClr val="FF0000"/>
                </a:solidFill>
              </a:rPr>
              <a:t/>
            </a:r>
            <a:br>
              <a:rPr lang="uk-UA" sz="3200" i="1" dirty="0">
                <a:solidFill>
                  <a:srgbClr val="FF0000"/>
                </a:solidFill>
              </a:rPr>
            </a:br>
            <a:r>
              <a:rPr lang="uk-UA" sz="3200" i="1" dirty="0">
                <a:solidFill>
                  <a:srgbClr val="FF0000"/>
                </a:solidFill>
              </a:rPr>
              <a:t>2017 – 2018 </a:t>
            </a:r>
            <a:r>
              <a:rPr lang="uk-UA" sz="3200" i="1" dirty="0" err="1">
                <a:solidFill>
                  <a:srgbClr val="FF0000"/>
                </a:solidFill>
              </a:rPr>
              <a:t>навч</a:t>
            </a:r>
            <a:r>
              <a:rPr lang="uk-UA" sz="3200" i="1" dirty="0">
                <a:solidFill>
                  <a:srgbClr val="FF0000"/>
                </a:solidFill>
              </a:rPr>
              <a:t>. рік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6212128"/>
            <a:ext cx="599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КЗ “Зеленоярська загальноосвітня школа І – ІІІ ступенів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Крефт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9B0D7B4-A350-4882-998A-419B45A1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Баскетбол: збірна команда дівчат – І місце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FF0000"/>
                </a:solidFill>
              </a:rPr>
              <a:t>Баскетбол: </a:t>
            </a:r>
            <a:r>
              <a:rPr lang="ru-RU" i="1" dirty="0" err="1">
                <a:solidFill>
                  <a:srgbClr val="FF0000"/>
                </a:solidFill>
              </a:rPr>
              <a:t>збірна</a:t>
            </a:r>
            <a:r>
              <a:rPr lang="ru-RU" i="1" dirty="0">
                <a:solidFill>
                  <a:srgbClr val="FF0000"/>
                </a:solidFill>
              </a:rPr>
              <a:t> команда </a:t>
            </a:r>
            <a:r>
              <a:rPr lang="ru-RU" i="1" dirty="0" err="1">
                <a:solidFill>
                  <a:srgbClr val="FF0000"/>
                </a:solidFill>
              </a:rPr>
              <a:t>хлопців</a:t>
            </a:r>
            <a:r>
              <a:rPr lang="ru-RU" i="1" dirty="0">
                <a:solidFill>
                  <a:srgbClr val="FF0000"/>
                </a:solidFill>
              </a:rPr>
              <a:t> – І</a:t>
            </a:r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ru-RU" i="1" dirty="0" err="1">
                <a:solidFill>
                  <a:srgbClr val="FF0000"/>
                </a:solidFill>
              </a:rPr>
              <a:t>місце</a:t>
            </a:r>
            <a:endParaRPr lang="ru-RU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Волейбол :</a:t>
            </a:r>
            <a:r>
              <a:rPr lang="ru-RU" i="1" dirty="0" err="1">
                <a:solidFill>
                  <a:srgbClr val="FF0000"/>
                </a:solidFill>
              </a:rPr>
              <a:t>збірна</a:t>
            </a:r>
            <a:r>
              <a:rPr lang="ru-RU" i="1" dirty="0">
                <a:solidFill>
                  <a:srgbClr val="FF0000"/>
                </a:solidFill>
              </a:rPr>
              <a:t> команда </a:t>
            </a:r>
            <a:r>
              <a:rPr lang="ru-RU" i="1" dirty="0" err="1">
                <a:solidFill>
                  <a:srgbClr val="FF0000"/>
                </a:solidFill>
              </a:rPr>
              <a:t>дівчат</a:t>
            </a:r>
            <a:r>
              <a:rPr lang="ru-RU" i="1" dirty="0">
                <a:solidFill>
                  <a:srgbClr val="FF0000"/>
                </a:solidFill>
              </a:rPr>
              <a:t> – ІІ </a:t>
            </a:r>
            <a:r>
              <a:rPr lang="ru-RU" i="1" dirty="0" err="1">
                <a:solidFill>
                  <a:srgbClr val="FF0000"/>
                </a:solidFill>
              </a:rPr>
              <a:t>місце</a:t>
            </a:r>
            <a:endParaRPr lang="ru-RU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FF0000"/>
                </a:solidFill>
              </a:rPr>
              <a:t>Волейбол :</a:t>
            </a:r>
            <a:r>
              <a:rPr lang="ru-RU" i="1" dirty="0" err="1">
                <a:solidFill>
                  <a:srgbClr val="FF0000"/>
                </a:solidFill>
              </a:rPr>
              <a:t>збірна</a:t>
            </a:r>
            <a:r>
              <a:rPr lang="ru-RU" i="1" dirty="0">
                <a:solidFill>
                  <a:srgbClr val="FF0000"/>
                </a:solidFill>
              </a:rPr>
              <a:t> команда </a:t>
            </a:r>
            <a:r>
              <a:rPr lang="ru-RU" i="1" dirty="0" err="1">
                <a:solidFill>
                  <a:srgbClr val="FF0000"/>
                </a:solidFill>
              </a:rPr>
              <a:t>хлопців</a:t>
            </a:r>
            <a:r>
              <a:rPr lang="ru-RU" i="1" dirty="0">
                <a:solidFill>
                  <a:srgbClr val="FF0000"/>
                </a:solidFill>
              </a:rPr>
              <a:t> – </a:t>
            </a:r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місце</a:t>
            </a:r>
            <a:endParaRPr lang="ru-RU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U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solidFill>
                  <a:srgbClr val="FF0000"/>
                </a:solidFill>
              </a:rPr>
              <a:t>201</a:t>
            </a:r>
            <a:r>
              <a:rPr lang="en-US" i="1" dirty="0">
                <a:solidFill>
                  <a:srgbClr val="FF0000"/>
                </a:solidFill>
              </a:rPr>
              <a:t>8 - 2019</a:t>
            </a:r>
            <a:r>
              <a:rPr lang="uk-UA" i="1" dirty="0">
                <a:solidFill>
                  <a:srgbClr val="FF0000"/>
                </a:solidFill>
              </a:rPr>
              <a:t> рік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29523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Баскетбол: збірна команда дівчат – І місце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Баскетбол: збірна команда хлопців – </a:t>
            </a:r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uk-UA" i="1" dirty="0">
                <a:solidFill>
                  <a:srgbClr val="FF0000"/>
                </a:solidFill>
              </a:rPr>
              <a:t>місце</a:t>
            </a:r>
          </a:p>
          <a:p>
            <a:endParaRPr lang="uk-UA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Волейбол :збірна команда дівчат – І місце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Волейбол :збірна команда хлопців – </a:t>
            </a:r>
            <a:r>
              <a:rPr lang="en-US" i="1" dirty="0">
                <a:solidFill>
                  <a:srgbClr val="FF0000"/>
                </a:solidFill>
              </a:rPr>
              <a:t>V </a:t>
            </a:r>
            <a:r>
              <a:rPr lang="uk-UA" i="1" dirty="0">
                <a:solidFill>
                  <a:srgbClr val="FF0000"/>
                </a:solidFill>
              </a:rPr>
              <a:t>місце</a:t>
            </a:r>
            <a:endParaRPr lang="en-US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FF0000"/>
                </a:solidFill>
              </a:rPr>
              <a:t>«Сокіл- Джура» - ІІІ місце</a:t>
            </a:r>
          </a:p>
          <a:p>
            <a:endParaRPr lang="uk-UA" sz="3600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6534834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ступенів “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9"/>
            <a:ext cx="7772400" cy="1000132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2019 - 2020 </a:t>
            </a:r>
            <a:r>
              <a:rPr lang="ru-RU" i="1" dirty="0" err="1">
                <a:solidFill>
                  <a:srgbClr val="FF0000"/>
                </a:solidFill>
              </a:rPr>
              <a:t>рік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7772400" cy="301008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i="1" dirty="0">
                <a:solidFill>
                  <a:srgbClr val="FF0000"/>
                </a:solidFill>
              </a:rPr>
              <a:t>Баскетбол: </a:t>
            </a:r>
            <a:r>
              <a:rPr lang="ru-RU" sz="2800" i="1" dirty="0" err="1">
                <a:solidFill>
                  <a:srgbClr val="FF0000"/>
                </a:solidFill>
              </a:rPr>
              <a:t>збірна</a:t>
            </a:r>
            <a:r>
              <a:rPr lang="ru-RU" sz="2800" i="1" dirty="0">
                <a:solidFill>
                  <a:srgbClr val="FF0000"/>
                </a:solidFill>
              </a:rPr>
              <a:t> команда </a:t>
            </a:r>
            <a:r>
              <a:rPr lang="ru-RU" sz="2800" i="1" dirty="0" err="1">
                <a:solidFill>
                  <a:srgbClr val="FF0000"/>
                </a:solidFill>
              </a:rPr>
              <a:t>дівчат</a:t>
            </a:r>
            <a:r>
              <a:rPr lang="ru-RU" sz="2800" i="1" dirty="0">
                <a:solidFill>
                  <a:srgbClr val="FF0000"/>
                </a:solidFill>
              </a:rPr>
              <a:t> – І </a:t>
            </a:r>
            <a:r>
              <a:rPr lang="ru-RU" sz="2800" i="1" dirty="0" err="1">
                <a:solidFill>
                  <a:srgbClr val="FF0000"/>
                </a:solidFill>
              </a:rPr>
              <a:t>місце</a:t>
            </a:r>
            <a:endParaRPr lang="ru-RU" sz="2800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800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i="1" dirty="0">
                <a:solidFill>
                  <a:srgbClr val="FF0000"/>
                </a:solidFill>
              </a:rPr>
              <a:t>Волейбол :</a:t>
            </a:r>
            <a:r>
              <a:rPr lang="ru-RU" sz="2800" i="1" dirty="0" err="1">
                <a:solidFill>
                  <a:srgbClr val="FF0000"/>
                </a:solidFill>
              </a:rPr>
              <a:t>збірна</a:t>
            </a:r>
            <a:r>
              <a:rPr lang="ru-RU" sz="2800" i="1" dirty="0">
                <a:solidFill>
                  <a:srgbClr val="FF0000"/>
                </a:solidFill>
              </a:rPr>
              <a:t> команда </a:t>
            </a:r>
            <a:r>
              <a:rPr lang="ru-RU" sz="2800" i="1" dirty="0" err="1">
                <a:solidFill>
                  <a:srgbClr val="FF0000"/>
                </a:solidFill>
              </a:rPr>
              <a:t>дівчат</a:t>
            </a:r>
            <a:r>
              <a:rPr lang="ru-RU" sz="2800" i="1" dirty="0">
                <a:solidFill>
                  <a:srgbClr val="FF0000"/>
                </a:solidFill>
              </a:rPr>
              <a:t> – І </a:t>
            </a:r>
            <a:r>
              <a:rPr lang="ru-RU" sz="2800" i="1" dirty="0" err="1">
                <a:solidFill>
                  <a:srgbClr val="FF0000"/>
                </a:solidFill>
              </a:rPr>
              <a:t>місце</a:t>
            </a:r>
            <a:endParaRPr lang="ru-RU" sz="2800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i="1" dirty="0">
                <a:solidFill>
                  <a:srgbClr val="FF0000"/>
                </a:solidFill>
              </a:rPr>
              <a:t>Волейбол :</a:t>
            </a:r>
            <a:r>
              <a:rPr lang="ru-RU" sz="2800" i="1" dirty="0" err="1">
                <a:solidFill>
                  <a:srgbClr val="FF0000"/>
                </a:solidFill>
              </a:rPr>
              <a:t>збірна</a:t>
            </a:r>
            <a:r>
              <a:rPr lang="ru-RU" sz="2800" i="1" dirty="0">
                <a:solidFill>
                  <a:srgbClr val="FF0000"/>
                </a:solidFill>
              </a:rPr>
              <a:t> команда </a:t>
            </a:r>
            <a:r>
              <a:rPr lang="ru-RU" sz="2800" i="1" dirty="0" err="1">
                <a:solidFill>
                  <a:srgbClr val="FF0000"/>
                </a:solidFill>
              </a:rPr>
              <a:t>хлопців</a:t>
            </a:r>
            <a:r>
              <a:rPr lang="ru-RU" sz="2800" i="1" dirty="0">
                <a:solidFill>
                  <a:srgbClr val="FF0000"/>
                </a:solidFill>
              </a:rPr>
              <a:t> – </a:t>
            </a:r>
            <a:r>
              <a:rPr lang="en-US" sz="2800" i="1" dirty="0">
                <a:solidFill>
                  <a:srgbClr val="FF0000"/>
                </a:solidFill>
              </a:rPr>
              <a:t>V</a:t>
            </a:r>
            <a:r>
              <a:rPr lang="uk-UA" sz="2800" i="1" dirty="0">
                <a:solidFill>
                  <a:srgbClr val="FF0000"/>
                </a:solidFill>
              </a:rPr>
              <a:t>І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місце</a:t>
            </a:r>
            <a:endParaRPr lang="ru-RU" sz="2800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i="1" dirty="0" err="1">
                <a:solidFill>
                  <a:srgbClr val="FF0000"/>
                </a:solidFill>
              </a:rPr>
              <a:t>Настольний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теніс</a:t>
            </a:r>
            <a:r>
              <a:rPr lang="ru-RU" sz="2800" i="1" dirty="0">
                <a:solidFill>
                  <a:srgbClr val="FF0000"/>
                </a:solidFill>
              </a:rPr>
              <a:t> – І </a:t>
            </a:r>
            <a:r>
              <a:rPr lang="ru-RU" sz="2800" i="1" dirty="0" err="1">
                <a:solidFill>
                  <a:srgbClr val="FF0000"/>
                </a:solidFill>
              </a:rPr>
              <a:t>місце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530E08-0C4C-4418-95E7-03F97FF0B3B2}"/>
              </a:ext>
            </a:extLst>
          </p:cNvPr>
          <p:cNvSpPr/>
          <p:nvPr/>
        </p:nvSpPr>
        <p:spPr>
          <a:xfrm>
            <a:off x="2286000" y="5968199"/>
            <a:ext cx="6057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КЗ “Зеленоярська </a:t>
            </a:r>
            <a:r>
              <a:rPr lang="ru-RU" dirty="0" err="1"/>
              <a:t>загальноосвітня</a:t>
            </a:r>
            <a:r>
              <a:rPr lang="ru-RU" dirty="0"/>
              <a:t> школа І – ІІІ </a:t>
            </a:r>
            <a:r>
              <a:rPr lang="ru-RU" dirty="0" err="1"/>
              <a:t>ступенів</a:t>
            </a:r>
            <a:r>
              <a:rPr lang="ru-RU" dirty="0"/>
              <a:t>”</a:t>
            </a:r>
          </a:p>
          <a:p>
            <a:r>
              <a:rPr lang="ru-RU" dirty="0"/>
              <a:t>		</a:t>
            </a:r>
            <a:r>
              <a:rPr lang="ru-RU" dirty="0" err="1"/>
              <a:t>Крефт</a:t>
            </a:r>
            <a:r>
              <a:rPr lang="ru-RU" dirty="0"/>
              <a:t> М. І.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5A5A6D-033F-46F4-AD44-A0D704CCE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4" t="20197" r="8100" b="4195"/>
          <a:stretch/>
        </p:blipFill>
        <p:spPr>
          <a:xfrm>
            <a:off x="827584" y="1112142"/>
            <a:ext cx="5616624" cy="4633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7"/>
            <a:ext cx="7772400" cy="10001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4400" i="1" dirty="0" err="1">
                <a:solidFill>
                  <a:srgbClr val="FF0000"/>
                </a:solidFill>
              </a:rPr>
              <a:t>дякую</a:t>
            </a:r>
            <a:r>
              <a:rPr lang="ru-RU" sz="4400" i="1" dirty="0">
                <a:solidFill>
                  <a:srgbClr val="FF0000"/>
                </a:solidFill>
              </a:rPr>
              <a:t> За  </a:t>
            </a:r>
            <a:r>
              <a:rPr lang="ru-RU" sz="4400" i="1" dirty="0" err="1">
                <a:solidFill>
                  <a:srgbClr val="FF0000"/>
                </a:solidFill>
              </a:rPr>
              <a:t>увагу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7772400" cy="8572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E1E945F-9B24-470E-8C62-BDC9C485F132}"/>
              </a:ext>
            </a:extLst>
          </p:cNvPr>
          <p:cNvSpPr/>
          <p:nvPr/>
        </p:nvSpPr>
        <p:spPr>
          <a:xfrm>
            <a:off x="2051720" y="6136728"/>
            <a:ext cx="5184576" cy="571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с. </a:t>
            </a:r>
            <a:r>
              <a:rPr lang="ru-RU" dirty="0" err="1"/>
              <a:t>Зелений</a:t>
            </a:r>
            <a:r>
              <a:rPr lang="ru-RU" dirty="0"/>
              <a:t> Яр  -  2020</a:t>
            </a:r>
            <a:endParaRPr lang="ru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857232"/>
            <a:ext cx="8572560" cy="53578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Візитна    картка </a:t>
            </a: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Крефт</a:t>
            </a: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Микола Іванович</a:t>
            </a:r>
            <a:b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1628800"/>
            <a:ext cx="4238655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фізичної культури </a:t>
            </a:r>
          </a:p>
          <a:p>
            <a:pPr algn="ctr">
              <a:defRPr/>
            </a:pP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вишої</a:t>
            </a:r>
            <a:r>
              <a:rPr lang="uk-UA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категорії</a:t>
            </a:r>
          </a:p>
          <a:p>
            <a:pPr algn="ctr">
              <a:defRPr/>
            </a:pP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Комунального закладу «Зеленоярська загальноосвітня школа і –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ііі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ступенів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нікольської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районної ради донецької області»</a:t>
            </a: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Стаж   педагогічної  роботи  –  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37  </a:t>
            </a:r>
            <a:r>
              <a:rPr lang="uk-UA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років</a:t>
            </a:r>
          </a:p>
          <a:p>
            <a:pPr algn="ctr">
              <a:defRPr/>
            </a:pP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Курсова  перепідготовка – 2020РІК</a:t>
            </a:r>
          </a:p>
          <a:p>
            <a:pPr algn="ctr">
              <a:defRPr/>
            </a:pP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00" name="Прямокутник 7"/>
          <p:cNvSpPr>
            <a:spLocks noChangeArrowheads="1"/>
          </p:cNvSpPr>
          <p:nvPr/>
        </p:nvSpPr>
        <p:spPr bwMode="auto">
          <a:xfrm>
            <a:off x="381000" y="5143500"/>
            <a:ext cx="8548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Створення умов для розвитку й самореалізації особистості в умовах використання нових педагогічних технологій</a:t>
            </a: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611560" y="4437112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Проблемне питання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86104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621166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37" y="1760920"/>
            <a:ext cx="3633564" cy="290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85720" y="500042"/>
            <a:ext cx="8715436" cy="10080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uk-UA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Проблема, над якою я працюю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14282" y="2285992"/>
            <a:ext cx="86090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5400" dirty="0">
                <a:solidFill>
                  <a:srgbClr val="002060"/>
                </a:solidFill>
                <a:latin typeface="Monotype Corsiva" pitchFamily="66" charset="0"/>
              </a:rPr>
              <a:t>Створення умов для розвитку й  самореалізації особистості в умовах використання нових педагогічних технологій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6211669"/>
            <a:ext cx="590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Актуальність проблеми викликана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gray">
          <a:xfrm>
            <a:off x="2124075" y="2349500"/>
            <a:ext cx="5638800" cy="3384550"/>
          </a:xfrm>
          <a:prstGeom prst="ellips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116013" y="3141663"/>
            <a:ext cx="20574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708400" y="1644650"/>
            <a:ext cx="23764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gray">
          <a:xfrm>
            <a:off x="3924300" y="1196975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Збільшення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навчальних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навантажень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gray">
          <a:xfrm>
            <a:off x="3348038" y="2924175"/>
            <a:ext cx="2819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uk-UA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наступними чинниками</a:t>
            </a:r>
            <a:endParaRPr lang="en-US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6300788" y="3141663"/>
            <a:ext cx="2514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3203575" y="4581525"/>
            <a:ext cx="3200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gray">
          <a:xfrm>
            <a:off x="3660775" y="4572000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Психологічне та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емоційне напруження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gray">
          <a:xfrm>
            <a:off x="1093788" y="2795588"/>
            <a:ext cx="2043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Зменшення</a:t>
            </a:r>
            <a:endParaRPr lang="uk-UA" b="1">
              <a:solidFill>
                <a:srgbClr val="000000"/>
              </a:solidFill>
            </a:endParaRPr>
          </a:p>
          <a:p>
            <a:pPr algn="ctr"/>
            <a:r>
              <a:rPr lang="ru-RU" b="1">
                <a:solidFill>
                  <a:srgbClr val="000000"/>
                </a:solidFill>
              </a:rPr>
              <a:t>рухової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активності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gray">
          <a:xfrm>
            <a:off x="6407150" y="2565400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Невпевненість 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учнів у значущості засобів фізичного виховання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6211669"/>
            <a:ext cx="590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9" grpId="0"/>
      <p:bldP spid="53260" grpId="0"/>
      <p:bldP spid="532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173413" y="1273175"/>
            <a:ext cx="5465762" cy="746125"/>
            <a:chOff x="2044" y="1074"/>
            <a:chExt cx="3443" cy="470"/>
          </a:xfrm>
        </p:grpSpPr>
        <p:sp>
          <p:nvSpPr>
            <p:cNvPr id="14391" name="AutoShape 5"/>
            <p:cNvSpPr>
              <a:spLocks noChangeArrowheads="1"/>
            </p:cNvSpPr>
            <p:nvPr/>
          </p:nvSpPr>
          <p:spPr bwMode="gray">
            <a:xfrm>
              <a:off x="2044" y="1074"/>
              <a:ext cx="3443" cy="47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0099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2" name="Text Box 6"/>
            <p:cNvSpPr txBox="1">
              <a:spLocks noChangeArrowheads="1"/>
            </p:cNvSpPr>
            <p:nvPr/>
          </p:nvSpPr>
          <p:spPr bwMode="gray">
            <a:xfrm>
              <a:off x="2381" y="1117"/>
              <a:ext cx="274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cs typeface="Arial" charset="0"/>
                </a:rPr>
                <a:t> </a:t>
              </a:r>
              <a:r>
                <a:rPr lang="uk-UA" b="1"/>
                <a:t>Дотримання дидактичних принципів</a:t>
              </a:r>
              <a:endParaRPr lang="en-US" b="1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24213" y="3025775"/>
            <a:ext cx="5318125" cy="657225"/>
            <a:chOff x="2270" y="2592"/>
            <a:chExt cx="3350" cy="414"/>
          </a:xfrm>
        </p:grpSpPr>
        <p:sp>
          <p:nvSpPr>
            <p:cNvPr id="14389" name="AutoShape 8"/>
            <p:cNvSpPr>
              <a:spLocks noChangeArrowheads="1"/>
            </p:cNvSpPr>
            <p:nvPr/>
          </p:nvSpPr>
          <p:spPr bwMode="gray">
            <a:xfrm>
              <a:off x="2270" y="2592"/>
              <a:ext cx="3350" cy="41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9999">
                    <a:alpha val="0"/>
                  </a:srgb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0" name="Text Box 9"/>
            <p:cNvSpPr txBox="1">
              <a:spLocks noChangeArrowheads="1"/>
            </p:cNvSpPr>
            <p:nvPr/>
          </p:nvSpPr>
          <p:spPr bwMode="gray">
            <a:xfrm>
              <a:off x="2642" y="2688"/>
              <a:ext cx="287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cs typeface="Arial" charset="0"/>
                </a:rPr>
                <a:t> </a:t>
              </a:r>
              <a:r>
                <a:rPr lang="uk-UA" b="1" dirty="0"/>
                <a:t>Емоційне проведення уроку</a:t>
              </a:r>
              <a:endParaRPr lang="ru-RU" b="1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48013" y="4778375"/>
            <a:ext cx="5394325" cy="677863"/>
            <a:chOff x="2176" y="3721"/>
            <a:chExt cx="3398" cy="427"/>
          </a:xfrm>
        </p:grpSpPr>
        <p:sp>
          <p:nvSpPr>
            <p:cNvPr id="14387" name="AutoShape 11"/>
            <p:cNvSpPr>
              <a:spLocks noChangeArrowheads="1"/>
            </p:cNvSpPr>
            <p:nvPr/>
          </p:nvSpPr>
          <p:spPr bwMode="gray">
            <a:xfrm>
              <a:off x="2176" y="3721"/>
              <a:ext cx="3398" cy="408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8" name="Text Box 12"/>
            <p:cNvSpPr txBox="1">
              <a:spLocks noChangeArrowheads="1"/>
            </p:cNvSpPr>
            <p:nvPr/>
          </p:nvSpPr>
          <p:spPr bwMode="gray">
            <a:xfrm>
              <a:off x="2689" y="3744"/>
              <a:ext cx="220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cs typeface="Arial" charset="0"/>
                </a:rPr>
                <a:t> </a:t>
              </a:r>
              <a:r>
                <a:rPr lang="uk-UA" b="1"/>
                <a:t>Позитивний психологічний клімат</a:t>
              </a:r>
              <a:endParaRPr lang="ru-RU" b="1"/>
            </a:p>
          </p:txBody>
        </p:sp>
      </p:grpSp>
      <p:sp>
        <p:nvSpPr>
          <p:cNvPr id="14341" name="AutoShape 13"/>
          <p:cNvSpPr>
            <a:spLocks noChangeArrowheads="1"/>
          </p:cNvSpPr>
          <p:nvPr/>
        </p:nvSpPr>
        <p:spPr bwMode="gray">
          <a:xfrm>
            <a:off x="3224213" y="5006975"/>
            <a:ext cx="482600" cy="247650"/>
          </a:xfrm>
          <a:prstGeom prst="rightArrow">
            <a:avLst>
              <a:gd name="adj1" fmla="val 50000"/>
              <a:gd name="adj2" fmla="val 8119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Oval 14"/>
          <p:cNvSpPr>
            <a:spLocks noChangeArrowheads="1"/>
          </p:cNvSpPr>
          <p:nvPr/>
        </p:nvSpPr>
        <p:spPr bwMode="gray">
          <a:xfrm>
            <a:off x="1547813" y="3559175"/>
            <a:ext cx="1719262" cy="209550"/>
          </a:xfrm>
          <a:prstGeom prst="ellipse">
            <a:avLst/>
          </a:prstGeom>
          <a:gradFill rotWithShape="1">
            <a:gsLst>
              <a:gs pos="0">
                <a:srgbClr val="C1CF9D"/>
              </a:gs>
              <a:gs pos="50000">
                <a:srgbClr val="E5EBD5"/>
              </a:gs>
              <a:gs pos="100000">
                <a:srgbClr val="C1CF9D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Oval 15"/>
          <p:cNvSpPr>
            <a:spLocks noChangeArrowheads="1"/>
          </p:cNvSpPr>
          <p:nvPr/>
        </p:nvSpPr>
        <p:spPr bwMode="gray">
          <a:xfrm>
            <a:off x="1547813" y="2720975"/>
            <a:ext cx="1719262" cy="209550"/>
          </a:xfrm>
          <a:prstGeom prst="ellipse">
            <a:avLst/>
          </a:prstGeom>
          <a:gradFill rotWithShape="1">
            <a:gsLst>
              <a:gs pos="0">
                <a:srgbClr val="C1CF9D"/>
              </a:gs>
              <a:gs pos="50000">
                <a:srgbClr val="E5EBD5"/>
              </a:gs>
              <a:gs pos="100000">
                <a:srgbClr val="C1CF9D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47813" y="1196975"/>
            <a:ext cx="2178050" cy="889000"/>
            <a:chOff x="1056" y="1344"/>
            <a:chExt cx="1415" cy="560"/>
          </a:xfrm>
        </p:grpSpPr>
        <p:sp>
          <p:nvSpPr>
            <p:cNvPr id="14381" name="AutoShape 17"/>
            <p:cNvSpPr>
              <a:spLocks noChangeArrowheads="1"/>
            </p:cNvSpPr>
            <p:nvPr/>
          </p:nvSpPr>
          <p:spPr bwMode="gray">
            <a:xfrm>
              <a:off x="2160" y="1584"/>
              <a:ext cx="311" cy="156"/>
            </a:xfrm>
            <a:prstGeom prst="rightArrow">
              <a:avLst>
                <a:gd name="adj1" fmla="val 50000"/>
                <a:gd name="adj2" fmla="val 83066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056" y="1344"/>
              <a:ext cx="1104" cy="560"/>
              <a:chOff x="471" y="272"/>
              <a:chExt cx="1161" cy="1539"/>
            </a:xfrm>
          </p:grpSpPr>
          <p:sp>
            <p:nvSpPr>
              <p:cNvPr id="14383" name="Oval 19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64" name="AutoShape 20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rgbClr val="009900">
                      <a:gamma/>
                      <a:shade val="46275"/>
                      <a:invGamma/>
                    </a:srgbClr>
                  </a:gs>
                  <a:gs pos="50000">
                    <a:srgbClr val="009900">
                      <a:alpha val="50000"/>
                    </a:srgbClr>
                  </a:gs>
                  <a:gs pos="100000">
                    <a:srgbClr val="00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47813" y="3711575"/>
            <a:ext cx="2089150" cy="990600"/>
            <a:chOff x="1056" y="2928"/>
            <a:chExt cx="1358" cy="624"/>
          </a:xfrm>
        </p:grpSpPr>
        <p:sp>
          <p:nvSpPr>
            <p:cNvPr id="14376" name="AutoShape 22"/>
            <p:cNvSpPr>
              <a:spLocks noChangeArrowheads="1"/>
            </p:cNvSpPr>
            <p:nvPr/>
          </p:nvSpPr>
          <p:spPr bwMode="gray">
            <a:xfrm>
              <a:off x="2110" y="3183"/>
              <a:ext cx="304" cy="174"/>
            </a:xfrm>
            <a:prstGeom prst="rightArrow">
              <a:avLst>
                <a:gd name="adj1" fmla="val 50000"/>
                <a:gd name="adj2" fmla="val 72797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056" y="2928"/>
              <a:ext cx="1104" cy="624"/>
              <a:chOff x="471" y="272"/>
              <a:chExt cx="1161" cy="1539"/>
            </a:xfrm>
          </p:grpSpPr>
          <p:sp>
            <p:nvSpPr>
              <p:cNvPr id="14379" name="Oval 24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69" name="AutoShape 25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7370" name="Text Box 26"/>
            <p:cNvSpPr txBox="1">
              <a:spLocks noChangeArrowheads="1"/>
            </p:cNvSpPr>
            <p:nvPr/>
          </p:nvSpPr>
          <p:spPr bwMode="white">
            <a:xfrm>
              <a:off x="1344" y="3120"/>
              <a:ext cx="3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uk-UA" sz="2400" b="1">
                  <a:solidFill>
                    <a:srgbClr val="FFFFFF"/>
                  </a:solidFill>
                  <a:cs typeface="Arial" charset="0"/>
                </a:rPr>
                <a:t>4</a:t>
              </a:r>
              <a:endParaRPr lang="en-US" sz="2400" b="1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209925" y="3854450"/>
            <a:ext cx="5281613" cy="746125"/>
            <a:chOff x="2247" y="3114"/>
            <a:chExt cx="3327" cy="470"/>
          </a:xfrm>
        </p:grpSpPr>
        <p:sp>
          <p:nvSpPr>
            <p:cNvPr id="14374" name="AutoShape 28"/>
            <p:cNvSpPr>
              <a:spLocks noChangeArrowheads="1"/>
            </p:cNvSpPr>
            <p:nvPr/>
          </p:nvSpPr>
          <p:spPr bwMode="gray">
            <a:xfrm>
              <a:off x="2247" y="3114"/>
              <a:ext cx="3327" cy="47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5" name="Text Box 29"/>
            <p:cNvSpPr txBox="1">
              <a:spLocks noChangeArrowheads="1"/>
            </p:cNvSpPr>
            <p:nvPr/>
          </p:nvSpPr>
          <p:spPr bwMode="gray">
            <a:xfrm>
              <a:off x="2642" y="3264"/>
              <a:ext cx="235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b="1" dirty="0"/>
                <a:t>Організація позакласних занять</a:t>
              </a:r>
              <a:endParaRPr lang="ru-RU" b="1" dirty="0"/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gray">
          <a:xfrm>
            <a:off x="3224213" y="4092575"/>
            <a:ext cx="482600" cy="247650"/>
          </a:xfrm>
          <a:prstGeom prst="rightArrow">
            <a:avLst>
              <a:gd name="adj1" fmla="val 50000"/>
              <a:gd name="adj2" fmla="val 8119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547813" y="4625975"/>
            <a:ext cx="1685925" cy="895350"/>
            <a:chOff x="1200" y="3600"/>
            <a:chExt cx="1062" cy="564"/>
          </a:xfrm>
        </p:grpSpPr>
        <p:sp>
          <p:nvSpPr>
            <p:cNvPr id="14372" name="Oval 32"/>
            <p:cNvSpPr>
              <a:spLocks noChangeArrowheads="1"/>
            </p:cNvSpPr>
            <p:nvPr/>
          </p:nvSpPr>
          <p:spPr bwMode="gray">
            <a:xfrm>
              <a:off x="1200" y="4032"/>
              <a:ext cx="1062" cy="13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7" name="AutoShape 33"/>
            <p:cNvSpPr>
              <a:spLocks noChangeArrowheads="1"/>
            </p:cNvSpPr>
            <p:nvPr/>
          </p:nvSpPr>
          <p:spPr bwMode="gray">
            <a:xfrm>
              <a:off x="1200" y="3600"/>
              <a:ext cx="1062" cy="5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78" name="Text Box 34"/>
          <p:cNvSpPr txBox="1">
            <a:spLocks noChangeArrowheads="1"/>
          </p:cNvSpPr>
          <p:nvPr/>
        </p:nvSpPr>
        <p:spPr bwMode="white">
          <a:xfrm>
            <a:off x="1917700" y="4854575"/>
            <a:ext cx="665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  </a:t>
            </a:r>
            <a:r>
              <a:rPr lang="uk-UA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547813" y="2873375"/>
            <a:ext cx="2212975" cy="914400"/>
            <a:chOff x="1058" y="2385"/>
            <a:chExt cx="1384" cy="560"/>
          </a:xfrm>
        </p:grpSpPr>
        <p:sp>
          <p:nvSpPr>
            <p:cNvPr id="14366" name="AutoShape 36"/>
            <p:cNvSpPr>
              <a:spLocks noChangeArrowheads="1"/>
            </p:cNvSpPr>
            <p:nvPr/>
          </p:nvSpPr>
          <p:spPr bwMode="gray">
            <a:xfrm>
              <a:off x="2131" y="2634"/>
              <a:ext cx="311" cy="156"/>
            </a:xfrm>
            <a:prstGeom prst="rightArrow">
              <a:avLst>
                <a:gd name="adj1" fmla="val 50000"/>
                <a:gd name="adj2" fmla="val 83066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1058" y="2385"/>
              <a:ext cx="1083" cy="560"/>
              <a:chOff x="1058" y="2385"/>
              <a:chExt cx="1083" cy="560"/>
            </a:xfrm>
          </p:grpSpPr>
          <p:sp>
            <p:nvSpPr>
              <p:cNvPr id="57382" name="AutoShape 38"/>
              <p:cNvSpPr>
                <a:spLocks noChangeArrowheads="1"/>
              </p:cNvSpPr>
              <p:nvPr/>
            </p:nvSpPr>
            <p:spPr bwMode="gray">
              <a:xfrm>
                <a:off x="1058" y="2385"/>
                <a:ext cx="1083" cy="56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CC6600">
                      <a:alpha val="89999"/>
                    </a:srgbClr>
                  </a:gs>
                  <a:gs pos="50000">
                    <a:srgbClr val="FF9999"/>
                  </a:gs>
                  <a:gs pos="100000">
                    <a:srgbClr val="CC6600">
                      <a:alpha val="89999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83" name="Text Box 39"/>
              <p:cNvSpPr txBox="1">
                <a:spLocks noChangeArrowheads="1"/>
              </p:cNvSpPr>
              <p:nvPr/>
            </p:nvSpPr>
            <p:spPr bwMode="white">
              <a:xfrm>
                <a:off x="1296" y="2592"/>
                <a:ext cx="443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cs typeface="Arial" charset="0"/>
                  </a:rPr>
                  <a:t>  </a:t>
                </a:r>
                <a:r>
                  <a:rPr lang="uk-UA" sz="2400" b="1" dirty="0">
                    <a:solidFill>
                      <a:srgbClr val="FFFFFF"/>
                    </a:solidFill>
                    <a:cs typeface="Arial" charset="0"/>
                  </a:rPr>
                  <a:t>3</a:t>
                </a:r>
                <a:endParaRPr lang="en-US" sz="24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57389" name="Text Box 45"/>
          <p:cNvSpPr txBox="1">
            <a:spLocks noChangeArrowheads="1"/>
          </p:cNvSpPr>
          <p:nvPr/>
        </p:nvSpPr>
        <p:spPr bwMode="white">
          <a:xfrm>
            <a:off x="1990725" y="1425575"/>
            <a:ext cx="682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  </a:t>
            </a:r>
            <a:r>
              <a:rPr lang="uk-UA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3132138" y="2133600"/>
            <a:ext cx="5589587" cy="793750"/>
            <a:chOff x="2239" y="2016"/>
            <a:chExt cx="3521" cy="500"/>
          </a:xfrm>
        </p:grpSpPr>
        <p:sp>
          <p:nvSpPr>
            <p:cNvPr id="14364" name="AutoShape 47"/>
            <p:cNvSpPr>
              <a:spLocks noChangeArrowheads="1"/>
            </p:cNvSpPr>
            <p:nvPr/>
          </p:nvSpPr>
          <p:spPr bwMode="gray">
            <a:xfrm>
              <a:off x="2239" y="2016"/>
              <a:ext cx="3521" cy="456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Text Box 48"/>
            <p:cNvSpPr txBox="1">
              <a:spLocks noChangeArrowheads="1"/>
            </p:cNvSpPr>
            <p:nvPr/>
          </p:nvSpPr>
          <p:spPr bwMode="gray">
            <a:xfrm>
              <a:off x="2642" y="2112"/>
              <a:ext cx="2293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cs typeface="Arial" charset="0"/>
                </a:rPr>
                <a:t> </a:t>
              </a:r>
              <a:r>
                <a:rPr lang="uk-UA" b="1" dirty="0"/>
                <a:t>Правильне формулювання</a:t>
              </a:r>
            </a:p>
            <a:p>
              <a:r>
                <a:rPr lang="uk-UA" b="1" dirty="0"/>
                <a:t>завдань уроку</a:t>
              </a:r>
              <a:endParaRPr lang="ru-RU" b="1" dirty="0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1547813" y="2035175"/>
            <a:ext cx="2176462" cy="906463"/>
            <a:chOff x="1056" y="1824"/>
            <a:chExt cx="1414" cy="571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1056" y="1824"/>
              <a:ext cx="1414" cy="571"/>
              <a:chOff x="1056" y="1824"/>
              <a:chExt cx="1414" cy="571"/>
            </a:xfrm>
          </p:grpSpPr>
          <p:sp>
            <p:nvSpPr>
              <p:cNvPr id="14360" name="AutoShape 42"/>
              <p:cNvSpPr>
                <a:spLocks noChangeArrowheads="1"/>
              </p:cNvSpPr>
              <p:nvPr/>
            </p:nvSpPr>
            <p:spPr bwMode="gray">
              <a:xfrm>
                <a:off x="2160" y="2064"/>
                <a:ext cx="310" cy="156"/>
              </a:xfrm>
              <a:prstGeom prst="rightArrow">
                <a:avLst>
                  <a:gd name="adj1" fmla="val 50000"/>
                  <a:gd name="adj2" fmla="val 82799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87" name="AutoShape 43"/>
              <p:cNvSpPr>
                <a:spLocks noChangeArrowheads="1"/>
              </p:cNvSpPr>
              <p:nvPr/>
            </p:nvSpPr>
            <p:spPr bwMode="gray">
              <a:xfrm>
                <a:off x="1056" y="1824"/>
                <a:ext cx="1104" cy="57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>
                      <a:alpha val="50000"/>
                    </a:srgbClr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7388" name="Text Box 44"/>
            <p:cNvSpPr txBox="1">
              <a:spLocks noChangeArrowheads="1"/>
            </p:cNvSpPr>
            <p:nvPr/>
          </p:nvSpPr>
          <p:spPr bwMode="white">
            <a:xfrm>
              <a:off x="1344" y="1968"/>
              <a:ext cx="4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uk-UA" sz="2400" b="1">
                  <a:solidFill>
                    <a:srgbClr val="FFFFFF"/>
                  </a:solidFill>
                  <a:cs typeface="Arial" charset="0"/>
                </a:rPr>
                <a:t>2</a:t>
              </a:r>
              <a:endParaRPr lang="en-US" sz="2400" b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7393" name="AutoShape 4"/>
          <p:cNvSpPr>
            <a:spLocks noChangeArrowheads="1"/>
          </p:cNvSpPr>
          <p:nvPr/>
        </p:nvSpPr>
        <p:spPr bwMode="auto">
          <a:xfrm>
            <a:off x="611188" y="0"/>
            <a:ext cx="7924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Способи подолання</a:t>
            </a:r>
            <a:r>
              <a:rPr lang="uk-UA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endParaRPr lang="ru-RU" sz="4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75856" y="6021288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258888" y="2205038"/>
            <a:ext cx="3457575" cy="3379787"/>
            <a:chOff x="3762" y="1166"/>
            <a:chExt cx="1370" cy="2355"/>
          </a:xfrm>
        </p:grpSpPr>
        <p:sp>
          <p:nvSpPr>
            <p:cNvPr id="15396" name="AutoShape 61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rgbClr val="A0C351"/>
                </a:gs>
                <a:gs pos="100000">
                  <a:srgbClr val="586B2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A0C35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7" name="Line 62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63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Freeform 64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63" name="Picture 4" descr="shadow_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516563"/>
            <a:ext cx="35274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shadow_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445125"/>
            <a:ext cx="33845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24525" y="2205038"/>
            <a:ext cx="2879725" cy="3240087"/>
            <a:chOff x="597" y="2091"/>
            <a:chExt cx="1352" cy="1430"/>
          </a:xfrm>
        </p:grpSpPr>
        <p:sp>
          <p:nvSpPr>
            <p:cNvPr id="15393" name="AutoShape 17"/>
            <p:cNvSpPr>
              <a:spLocks noChangeArrowheads="1"/>
            </p:cNvSpPr>
            <p:nvPr/>
          </p:nvSpPr>
          <p:spPr bwMode="gray">
            <a:xfrm>
              <a:off x="597" y="2091"/>
              <a:ext cx="1352" cy="143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rgbClr val="A08864"/>
                </a:gs>
                <a:gs pos="100000">
                  <a:srgbClr val="584B37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A0886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4" name="Line 18"/>
            <p:cNvSpPr>
              <a:spLocks noChangeShapeType="1"/>
            </p:cNvSpPr>
            <p:nvPr/>
          </p:nvSpPr>
          <p:spPr bwMode="gray">
            <a:xfrm>
              <a:off x="663" y="2098"/>
              <a:ext cx="1230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Freeform 19"/>
            <p:cNvSpPr>
              <a:spLocks/>
            </p:cNvSpPr>
            <p:nvPr/>
          </p:nvSpPr>
          <p:spPr bwMode="gray">
            <a:xfrm flipV="1">
              <a:off x="612" y="3499"/>
              <a:ext cx="1318" cy="19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6" name="Freeform 20"/>
          <p:cNvSpPr>
            <a:spLocks/>
          </p:cNvSpPr>
          <p:nvPr/>
        </p:nvSpPr>
        <p:spPr bwMode="auto">
          <a:xfrm>
            <a:off x="5721350" y="1846263"/>
            <a:ext cx="2698750" cy="69850"/>
          </a:xfrm>
          <a:custGeom>
            <a:avLst/>
            <a:gdLst>
              <a:gd name="T0" fmla="*/ 0 w 1318"/>
              <a:gd name="T1" fmla="*/ 19 h 19"/>
              <a:gd name="T2" fmla="*/ 72 w 1318"/>
              <a:gd name="T3" fmla="*/ 0 h 19"/>
              <a:gd name="T4" fmla="*/ 1249 w 1318"/>
              <a:gd name="T5" fmla="*/ 0 h 19"/>
              <a:gd name="T6" fmla="*/ 1318 w 1318"/>
              <a:gd name="T7" fmla="*/ 19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318"/>
              <a:gd name="T13" fmla="*/ 0 h 19"/>
              <a:gd name="T14" fmla="*/ 1318 w 1318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8" h="19">
                <a:moveTo>
                  <a:pt x="0" y="19"/>
                </a:moveTo>
                <a:cubicBezTo>
                  <a:pt x="12" y="16"/>
                  <a:pt x="12" y="1"/>
                  <a:pt x="72" y="0"/>
                </a:cubicBezTo>
                <a:lnTo>
                  <a:pt x="1249" y="0"/>
                </a:lnTo>
                <a:cubicBezTo>
                  <a:pt x="1305" y="1"/>
                  <a:pt x="1304" y="15"/>
                  <a:pt x="1318" y="19"/>
                </a:cubicBezTo>
              </a:path>
            </a:pathLst>
          </a:cu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gray">
          <a:xfrm>
            <a:off x="5795963" y="2924175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Tx/>
              <a:buChar char="•"/>
            </a:pPr>
            <a:r>
              <a:rPr lang="uk-UA" sz="2000" b="1" i="1" u="sng" dirty="0">
                <a:solidFill>
                  <a:schemeClr val="bg1"/>
                </a:solidFill>
              </a:rPr>
              <a:t>Урок-змагання</a:t>
            </a:r>
            <a:endParaRPr lang="en-US" sz="2000" b="1" i="1" u="sng" dirty="0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 dirty="0">
                <a:solidFill>
                  <a:schemeClr val="bg1"/>
                </a:solidFill>
              </a:rPr>
              <a:t>Урок-спортивна     </a:t>
            </a:r>
          </a:p>
          <a:p>
            <a:pPr marL="120650" indent="-120650"/>
            <a:r>
              <a:rPr lang="uk-UA" sz="2000" b="1" i="1" dirty="0">
                <a:solidFill>
                  <a:schemeClr val="bg1"/>
                </a:solidFill>
              </a:rPr>
              <a:t>             </a:t>
            </a:r>
            <a:r>
              <a:rPr lang="uk-UA" sz="2000" b="1" i="1" u="sng" dirty="0">
                <a:solidFill>
                  <a:schemeClr val="bg1"/>
                </a:solidFill>
              </a:rPr>
              <a:t>вікторина</a:t>
            </a:r>
            <a:endParaRPr lang="en-US" sz="2000" b="1" i="1" u="sng" dirty="0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 dirty="0">
                <a:solidFill>
                  <a:schemeClr val="bg1"/>
                </a:solidFill>
              </a:rPr>
              <a:t>Уроки-конкурси</a:t>
            </a:r>
            <a:endParaRPr lang="ru-RU" sz="2000" b="1" i="1" u="sng" dirty="0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 dirty="0">
                <a:solidFill>
                  <a:schemeClr val="bg1"/>
                </a:solidFill>
              </a:rPr>
              <a:t>Уроки-концерти</a:t>
            </a:r>
          </a:p>
          <a:p>
            <a:pPr marL="120650" indent="-120650">
              <a:buFontTx/>
              <a:buChar char="•"/>
            </a:pPr>
            <a:r>
              <a:rPr lang="uk-UA" sz="2000" b="1" i="1" u="sng" dirty="0">
                <a:solidFill>
                  <a:schemeClr val="bg1"/>
                </a:solidFill>
              </a:rPr>
              <a:t>Інтегровані уроки</a:t>
            </a:r>
            <a:endParaRPr lang="en-US" sz="2000" b="1" i="1" u="sng" dirty="0">
              <a:solidFill>
                <a:schemeClr val="bg1"/>
              </a:solidFill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gray">
          <a:xfrm>
            <a:off x="1476375" y="2781300"/>
            <a:ext cx="3311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Фронтальний метод </a:t>
            </a:r>
            <a:r>
              <a:rPr lang="uk-UA" sz="2000" b="1" u="sng">
                <a:solidFill>
                  <a:schemeClr val="bg1"/>
                </a:solidFill>
              </a:rPr>
              <a:t> </a:t>
            </a:r>
            <a:endParaRPr lang="ru-RU" sz="2000" b="1" u="sng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Позмінний метод</a:t>
            </a:r>
            <a:r>
              <a:rPr lang="uk-UA" sz="2000" b="1" u="sng">
                <a:solidFill>
                  <a:schemeClr val="bg1"/>
                </a:solidFill>
              </a:rPr>
              <a:t> </a:t>
            </a:r>
            <a:endParaRPr lang="ru-RU" sz="2000" b="1" u="sng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Потоковий метод </a:t>
            </a:r>
            <a:r>
              <a:rPr lang="uk-UA" sz="2000" b="1" u="sng">
                <a:solidFill>
                  <a:schemeClr val="bg1"/>
                </a:solidFill>
              </a:rPr>
              <a:t> </a:t>
            </a:r>
            <a:endParaRPr lang="ru-RU" sz="2000" b="1" u="sng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Груповий метод</a:t>
            </a:r>
            <a:endParaRPr lang="ru-RU" sz="2000" b="1" u="sng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Коловий метод</a:t>
            </a:r>
            <a:r>
              <a:rPr lang="uk-UA" sz="2000" b="1" u="sng">
                <a:solidFill>
                  <a:schemeClr val="bg1"/>
                </a:solidFill>
              </a:rPr>
              <a:t> </a:t>
            </a:r>
            <a:endParaRPr lang="ru-RU" sz="2000" b="1" u="sng">
              <a:solidFill>
                <a:schemeClr val="bg1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Індивідуальний метод </a:t>
            </a:r>
          </a:p>
          <a:p>
            <a:pPr marL="120650" indent="-120650">
              <a:buFontTx/>
              <a:buChar char="•"/>
            </a:pPr>
            <a:r>
              <a:rPr lang="uk-UA" sz="2000" b="1" i="1" u="sng">
                <a:solidFill>
                  <a:schemeClr val="bg1"/>
                </a:solidFill>
              </a:rPr>
              <a:t>Метод змагання</a:t>
            </a:r>
            <a:endParaRPr lang="en-US" sz="2000" b="1" i="1" u="sng">
              <a:solidFill>
                <a:schemeClr val="bg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659563" y="1125538"/>
            <a:ext cx="1074737" cy="1096962"/>
            <a:chOff x="192" y="1917"/>
            <a:chExt cx="1042" cy="1102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5388" name="Picture 2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28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397" name="Oval 29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A08864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A08864">
                      <a:alpha val="55000"/>
                    </a:srgbClr>
                  </a:gs>
                  <a:gs pos="100000">
                    <a:srgbClr val="A08864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5387" name="Picture 30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410" name="Text Box 42"/>
          <p:cNvSpPr txBox="1">
            <a:spLocks noChangeArrowheads="1"/>
          </p:cNvSpPr>
          <p:nvPr/>
        </p:nvSpPr>
        <p:spPr bwMode="white">
          <a:xfrm>
            <a:off x="1908175" y="2276475"/>
            <a:ext cx="2087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стандартні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71" name="Picture 43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092325" y="1712913"/>
            <a:ext cx="5699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2" name="Line 44"/>
          <p:cNvSpPr>
            <a:spLocks noChangeShapeType="1"/>
          </p:cNvSpPr>
          <p:nvPr/>
        </p:nvSpPr>
        <p:spPr bwMode="auto">
          <a:xfrm flipV="1">
            <a:off x="1258888" y="2781300"/>
            <a:ext cx="3457575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484438" y="1052513"/>
            <a:ext cx="1027112" cy="1109662"/>
            <a:chOff x="2608" y="1076"/>
            <a:chExt cx="466" cy="51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15381" name="Picture 48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49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418" name="Oval 50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rgbClr val="A0C351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A0C351">
                      <a:alpha val="55000"/>
                    </a:srgbClr>
                  </a:gs>
                  <a:gs pos="100000">
                    <a:srgbClr val="A0C351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5380" name="Picture 5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422" name="AutoShape 14"/>
          <p:cNvSpPr>
            <a:spLocks noChangeArrowheads="1"/>
          </p:cNvSpPr>
          <p:nvPr/>
        </p:nvSpPr>
        <p:spPr bwMode="auto">
          <a:xfrm>
            <a:off x="863600" y="0"/>
            <a:ext cx="8280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uk-UA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Вирішуючи проблему, використовую</a:t>
            </a:r>
            <a:endParaRPr lang="ru-RU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2195513" y="5734050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 і форми роботи</a:t>
            </a:r>
            <a:endParaRPr lang="ru-RU" sz="3200"/>
          </a:p>
        </p:txBody>
      </p:sp>
      <p:sp>
        <p:nvSpPr>
          <p:cNvPr id="58425" name="Rectangle 57"/>
          <p:cNvSpPr>
            <a:spLocks noChangeArrowheads="1"/>
          </p:cNvSpPr>
          <p:nvPr/>
        </p:nvSpPr>
        <p:spPr bwMode="auto">
          <a:xfrm>
            <a:off x="6156325" y="2349500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нестандартні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26" name="Line 58"/>
          <p:cNvSpPr>
            <a:spLocks noChangeShapeType="1"/>
          </p:cNvSpPr>
          <p:nvPr/>
        </p:nvSpPr>
        <p:spPr bwMode="auto">
          <a:xfrm flipV="1">
            <a:off x="5651500" y="2924175"/>
            <a:ext cx="2952750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6211669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“Зеленоярськазагальноосвітня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 build="p"/>
      <p:bldP spid="58390" grpId="0" build="p"/>
      <p:bldP spid="58410" grpId="0"/>
      <p:bldP spid="58424" grpId="0"/>
      <p:bldP spid="584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604250" cy="836613"/>
          </a:xfrm>
        </p:spPr>
        <p:txBody>
          <a:bodyPr anchor="b"/>
          <a:lstStyle/>
          <a:p>
            <a:pPr eaLnBrk="1" hangingPunct="1">
              <a:lnSpc>
                <a:spcPct val="60000"/>
              </a:lnSpc>
              <a:defRPr/>
            </a:pPr>
            <a:r>
              <a:rPr lang="uk-UA" sz="27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Активність учнів на уроці фізичної культури визначається дотриманням учителем дидактичних принципів:</a:t>
            </a:r>
          </a:p>
        </p:txBody>
      </p:sp>
      <p:sp>
        <p:nvSpPr>
          <p:cNvPr id="11268" name="Прямокутник 1"/>
          <p:cNvSpPr>
            <a:spLocks noChangeArrowheads="1"/>
          </p:cNvSpPr>
          <p:nvPr/>
        </p:nvSpPr>
        <p:spPr bwMode="auto">
          <a:xfrm>
            <a:off x="1116013" y="1341438"/>
            <a:ext cx="72723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r>
              <a:rPr lang="uk-UA" sz="2400">
                <a:latin typeface="Tahoma" pitchFamily="34" charset="0"/>
              </a:rPr>
              <a:t>принципу оптимальної складності завдань,</a:t>
            </a: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endParaRPr lang="uk-UA" sz="2400">
              <a:latin typeface="Tahoma" pitchFamily="34" charset="0"/>
            </a:endParaRP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r>
              <a:rPr lang="uk-UA" sz="2400">
                <a:latin typeface="Tahoma" pitchFamily="34" charset="0"/>
              </a:rPr>
              <a:t>принципу прогресування складності навчальних завдань (від простого до складного, від легкого до важкого),</a:t>
            </a: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endParaRPr lang="uk-UA" sz="2400">
              <a:latin typeface="Tahoma" pitchFamily="34" charset="0"/>
            </a:endParaRP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r>
              <a:rPr lang="uk-UA" sz="2400">
                <a:latin typeface="Tahoma" pitchFamily="34" charset="0"/>
              </a:rPr>
              <a:t>принципу свідомості, принципу зв'язку навчання з життям і практикою, </a:t>
            </a: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endParaRPr lang="uk-UA" sz="2400">
              <a:latin typeface="Tahoma" pitchFamily="34" charset="0"/>
            </a:endParaRP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r>
              <a:rPr lang="uk-UA" sz="2400">
                <a:latin typeface="Tahoma" pitchFamily="34" charset="0"/>
              </a:rPr>
              <a:t>принципу підкріплення,</a:t>
            </a: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endParaRPr lang="uk-UA" sz="2400">
              <a:latin typeface="Tahoma" pitchFamily="34" charset="0"/>
            </a:endParaRPr>
          </a:p>
          <a:p>
            <a:pPr marL="342900" indent="-342900">
              <a:buClr>
                <a:srgbClr val="663300"/>
              </a:buClr>
              <a:buFont typeface="Wingdings" pitchFamily="2" charset="2"/>
              <a:buChar char="Ø"/>
            </a:pPr>
            <a:r>
              <a:rPr lang="uk-UA" sz="2400">
                <a:latin typeface="Tahoma" pitchFamily="34" charset="0"/>
              </a:rPr>
              <a:t>принципу диференційованого підходу до учнів, включаючи і принцип індивідуалізації.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6211669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1"/>
          <p:cNvPicPr>
            <a:picLocks noChangeAspect="1" noChangeArrowheads="1"/>
          </p:cNvPicPr>
          <p:nvPr/>
        </p:nvPicPr>
        <p:blipFill>
          <a:blip r:embed="rId2"/>
          <a:srcRect l="2377" t="19762" r="14577" b="2675"/>
          <a:stretch>
            <a:fillRect/>
          </a:stretch>
        </p:blipFill>
        <p:spPr bwMode="gray">
          <a:xfrm rot="5400000">
            <a:off x="2058987" y="-227012"/>
            <a:ext cx="6092825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0"/>
            <a:ext cx="8964612" cy="836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9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Реалізація провідної педагогічної ідеї та її складових</a:t>
            </a:r>
            <a:endParaRPr lang="en-US" sz="29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gray">
          <a:xfrm rot="2172058">
            <a:off x="2771775" y="2349500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DCAC">
                  <a:alpha val="60001"/>
                </a:srgbClr>
              </a:gs>
              <a:gs pos="12000">
                <a:srgbClr val="E6D78A">
                  <a:alpha val="64801"/>
                </a:srgbClr>
              </a:gs>
              <a:gs pos="30000">
                <a:srgbClr val="C7AC4C">
                  <a:alpha val="72000"/>
                </a:srgbClr>
              </a:gs>
              <a:gs pos="45000">
                <a:srgbClr val="E6D78A">
                  <a:alpha val="78000"/>
                </a:srgbClr>
              </a:gs>
              <a:gs pos="77000">
                <a:srgbClr val="C7AC4C">
                  <a:alpha val="90800"/>
                </a:srgbClr>
              </a:gs>
              <a:gs pos="100000">
                <a:srgbClr val="E6DCA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9" name="Oval 5"/>
          <p:cNvSpPr>
            <a:spLocks noChangeArrowheads="1"/>
          </p:cNvSpPr>
          <p:nvPr/>
        </p:nvSpPr>
        <p:spPr bwMode="gray">
          <a:xfrm>
            <a:off x="3254375" y="28321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gray">
          <a:xfrm>
            <a:off x="3635375" y="3573463"/>
            <a:ext cx="18542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>
                <a:solidFill>
                  <a:srgbClr val="680000"/>
                </a:solidFill>
                <a:latin typeface="Monotype Corsiva" pitchFamily="66" charset="0"/>
              </a:rPr>
              <a:t>Ідеальна мета моєї роботи</a:t>
            </a:r>
            <a:endParaRPr lang="en-US" sz="3200" b="1">
              <a:solidFill>
                <a:srgbClr val="6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gray">
          <a:xfrm>
            <a:off x="5580063" y="1125538"/>
            <a:ext cx="26336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Формування</a:t>
            </a:r>
            <a:r>
              <a:rPr lang="ru-RU" b="1"/>
              <a:t> </a:t>
            </a:r>
          </a:p>
          <a:p>
            <a:pPr algn="ctr"/>
            <a:r>
              <a:rPr lang="uk-UA" b="1"/>
              <a:t> фізично-досконалої особистості учня</a:t>
            </a:r>
            <a:endParaRPr lang="en-US" b="1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gray">
          <a:xfrm>
            <a:off x="1116013" y="1700213"/>
            <a:ext cx="2328862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Одержання учнями задоволення від уроків фізичної культури</a:t>
            </a:r>
            <a:endParaRPr lang="ru-RU" b="1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gray">
          <a:xfrm>
            <a:off x="6588125" y="5373688"/>
            <a:ext cx="236378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Сформованість в учнів свідомого ставлення до власного здоров'я</a:t>
            </a:r>
            <a:endParaRPr lang="ru-RU" b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51050" y="3644900"/>
            <a:ext cx="1631950" cy="1612900"/>
            <a:chOff x="437" y="1700"/>
            <a:chExt cx="1110" cy="1096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8480" name="Oval 19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1" name="Oval 20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8478" name="Oval 22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9" name="Oval 2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118100" y="4230688"/>
            <a:ext cx="1631950" cy="1612900"/>
            <a:chOff x="437" y="1700"/>
            <a:chExt cx="1110" cy="1096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8474" name="Oval 26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5" name="Oval 27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8472" name="Oval 29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3" name="Oval 30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643438" y="1989138"/>
            <a:ext cx="1631950" cy="1612900"/>
            <a:chOff x="2880" y="1207"/>
            <a:chExt cx="1028" cy="1016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880" y="1207"/>
              <a:ext cx="1028" cy="1016"/>
              <a:chOff x="437" y="1700"/>
              <a:chExt cx="1110" cy="1096"/>
            </a:xfrm>
          </p:grpSpPr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18468" name="Oval 1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rgbClr val="3333CC">
                    <a:alpha val="10196"/>
                  </a:srgbClr>
                </a:soli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9" name="Oval 1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1">
                    <a:alpha val="10196"/>
                  </a:schemeClr>
                </a:soli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18466" name="Oval 15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1">
                    <a:alpha val="10196"/>
                  </a:schemeClr>
                </a:soli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7" name="Oval 16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10196"/>
                  </a:srgbClr>
                </a:soli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880" y="1253"/>
              <a:ext cx="924" cy="912"/>
              <a:chOff x="2699" y="1207"/>
              <a:chExt cx="924" cy="912"/>
            </a:xfrm>
          </p:grpSpPr>
          <p:sp>
            <p:nvSpPr>
              <p:cNvPr id="18462" name="Oval 32"/>
              <p:cNvSpPr>
                <a:spLocks noChangeArrowheads="1"/>
              </p:cNvSpPr>
              <p:nvPr/>
            </p:nvSpPr>
            <p:spPr bwMode="gray">
              <a:xfrm>
                <a:off x="2724" y="1246"/>
                <a:ext cx="881" cy="873"/>
              </a:xfrm>
              <a:prstGeom prst="ellipse">
                <a:avLst/>
              </a:prstGeom>
              <a:gradFill rotWithShape="1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79999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63" name="Picture 33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2699" y="1207"/>
                <a:ext cx="924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2124075" y="3716338"/>
            <a:ext cx="1466850" cy="1447800"/>
            <a:chOff x="708" y="2203"/>
            <a:chExt cx="751" cy="741"/>
          </a:xfrm>
        </p:grpSpPr>
        <p:sp>
          <p:nvSpPr>
            <p:cNvPr id="60452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8459" name="Picture 37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5219700" y="4292600"/>
            <a:ext cx="1466850" cy="1447800"/>
            <a:chOff x="708" y="2203"/>
            <a:chExt cx="751" cy="741"/>
          </a:xfrm>
        </p:grpSpPr>
        <p:sp>
          <p:nvSpPr>
            <p:cNvPr id="18456" name="Oval 4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3141"/>
                </a:gs>
              </a:gsLst>
              <a:lin ang="5400000" scaled="1"/>
            </a:gradFill>
            <a:ln w="38100" algn="ctr">
              <a:solidFill>
                <a:srgbClr val="F8F8F8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4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5219700" y="4292600"/>
            <a:ext cx="1466850" cy="1447800"/>
            <a:chOff x="708" y="2203"/>
            <a:chExt cx="751" cy="741"/>
          </a:xfrm>
        </p:grpSpPr>
        <p:sp>
          <p:nvSpPr>
            <p:cNvPr id="60459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8455" name="Picture 44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4" name="AutoShape 48"/>
          <p:cNvSpPr>
            <a:spLocks noChangeArrowheads="1"/>
          </p:cNvSpPr>
          <p:nvPr/>
        </p:nvSpPr>
        <p:spPr bwMode="auto">
          <a:xfrm rot="-3131755">
            <a:off x="4788694" y="2420144"/>
            <a:ext cx="1150937" cy="720725"/>
          </a:xfrm>
          <a:custGeom>
            <a:avLst/>
            <a:gdLst>
              <a:gd name="T0" fmla="*/ 863203 w 21600"/>
              <a:gd name="T1" fmla="*/ 0 h 21600"/>
              <a:gd name="T2" fmla="*/ 0 w 21600"/>
              <a:gd name="T3" fmla="*/ 360363 h 21600"/>
              <a:gd name="T4" fmla="*/ 863203 w 21600"/>
              <a:gd name="T5" fmla="*/ 720725 h 21600"/>
              <a:gd name="T6" fmla="*/ 1150937 w 21600"/>
              <a:gd name="T7" fmla="*/ 3603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65" name="AutoShape 49"/>
          <p:cNvSpPr>
            <a:spLocks noChangeArrowheads="1"/>
          </p:cNvSpPr>
          <p:nvPr/>
        </p:nvSpPr>
        <p:spPr bwMode="auto">
          <a:xfrm rot="1409152">
            <a:off x="5435600" y="4652963"/>
            <a:ext cx="1150938" cy="720725"/>
          </a:xfrm>
          <a:custGeom>
            <a:avLst/>
            <a:gdLst>
              <a:gd name="T0" fmla="*/ 863203 w 21600"/>
              <a:gd name="T1" fmla="*/ 0 h 21600"/>
              <a:gd name="T2" fmla="*/ 0 w 21600"/>
              <a:gd name="T3" fmla="*/ 360363 h 21600"/>
              <a:gd name="T4" fmla="*/ 863203 w 21600"/>
              <a:gd name="T5" fmla="*/ 720725 h 21600"/>
              <a:gd name="T6" fmla="*/ 1150938 w 21600"/>
              <a:gd name="T7" fmla="*/ 3603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66" name="AutoShape 50"/>
          <p:cNvSpPr>
            <a:spLocks noChangeArrowheads="1"/>
          </p:cNvSpPr>
          <p:nvPr/>
        </p:nvSpPr>
        <p:spPr bwMode="auto">
          <a:xfrm rot="-9725115">
            <a:off x="2339975" y="4076700"/>
            <a:ext cx="1150938" cy="720725"/>
          </a:xfrm>
          <a:custGeom>
            <a:avLst/>
            <a:gdLst>
              <a:gd name="T0" fmla="*/ 863203 w 21600"/>
              <a:gd name="T1" fmla="*/ 0 h 21600"/>
              <a:gd name="T2" fmla="*/ 0 w 21600"/>
              <a:gd name="T3" fmla="*/ 360363 h 21600"/>
              <a:gd name="T4" fmla="*/ 863203 w 21600"/>
              <a:gd name="T5" fmla="*/ 720725 h 21600"/>
              <a:gd name="T6" fmla="*/ 1150938 w 21600"/>
              <a:gd name="T7" fmla="*/ 3603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6211669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“Зеленоярська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  <p:bldP spid="60425" grpId="0"/>
      <p:bldP spid="60464" grpId="0" animBg="1"/>
      <p:bldP spid="60465" grpId="0" animBg="1"/>
      <p:bldP spid="604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dirty="0"/>
              <a:t>Урок, основна форма фізичного  виховання в школі</a:t>
            </a:r>
            <a:endParaRPr lang="ru-RU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Times New Roman" pitchFamily="18" charset="0"/>
              </a:rPr>
              <a:t>Всі мої тематичні уроки зі спортивних ігор закінчуються товариською зустріччю між двома сусідніми(за віком) класами, де учні можуть покращити оцінку з певного модуля.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Times New Roman" pitchFamily="18" charset="0"/>
              </a:rPr>
              <a:t>Щоб показати учням шлях вдосконалення технікою виконання деяких вправ, практикую на одному уроці участь учнів трьох класів, наприклад: третій, п’ятий і дев‘ятий.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Times New Roman" pitchFamily="18" charset="0"/>
              </a:rPr>
              <a:t>Щоб естафета та ігри не втрачали педагогічної цінності, треба своєчасно фіксувати всі порушення правил і, підсумовуючи, врахувати їх, а також робити все можливе для попередження порушень правил техніки безпеки.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6000768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“Зелноярська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загальноосвітня школа І – ІІІ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ступенів”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Крефт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Технологічна культура як складник професіоналізму сучасного вчителя</Template>
  <TotalTime>586</TotalTime>
  <Words>791</Words>
  <Application>Microsoft Office PowerPoint</Application>
  <PresentationFormat>Экран (4:3)</PresentationFormat>
  <Paragraphs>153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Клен</vt:lpstr>
      <vt:lpstr>Презентация PowerPoint</vt:lpstr>
      <vt:lpstr>                  Візитна    картка  Крефт Микола Іванович   </vt:lpstr>
      <vt:lpstr>Презентация PowerPoint</vt:lpstr>
      <vt:lpstr>Актуальність проблеми викликана</vt:lpstr>
      <vt:lpstr>Презентация PowerPoint</vt:lpstr>
      <vt:lpstr>Презентация PowerPoint</vt:lpstr>
      <vt:lpstr>Активність учнів на уроці фізичної культури визначається дотриманням учителем дидактичних принципів:</vt:lpstr>
      <vt:lpstr>Реалізація провідної педагогічної ідеї та її складових</vt:lpstr>
      <vt:lpstr>Урок, основна форма фізичного  виховання в школі</vt:lpstr>
      <vt:lpstr>Форми позаурочних занять в нашій школі</vt:lpstr>
      <vt:lpstr>Презентация PowerPoint</vt:lpstr>
      <vt:lpstr>Результати співпраці:  учень – вчитель, школа – батьки 2016- 2017 рік</vt:lpstr>
      <vt:lpstr> 2017 – 2018 навч. рік</vt:lpstr>
      <vt:lpstr>2018 - 2019 рік</vt:lpstr>
      <vt:lpstr>2019 - 2020 рік</vt:lpstr>
      <vt:lpstr> дякую За 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User</cp:lastModifiedBy>
  <cp:revision>79</cp:revision>
  <dcterms:created xsi:type="dcterms:W3CDTF">2013-10-09T14:40:40Z</dcterms:created>
  <dcterms:modified xsi:type="dcterms:W3CDTF">2020-04-02T21:29:16Z</dcterms:modified>
</cp:coreProperties>
</file>