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72" r:id="rId11"/>
    <p:sldId id="273" r:id="rId12"/>
    <p:sldId id="274" r:id="rId13"/>
    <p:sldId id="275" r:id="rId14"/>
    <p:sldId id="265" r:id="rId15"/>
    <p:sldId id="267" r:id="rId16"/>
    <p:sldId id="268" r:id="rId17"/>
    <p:sldId id="269" r:id="rId18"/>
    <p:sldId id="270" r:id="rId19"/>
    <p:sldId id="271"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5E215B8-1BE6-4103-9BC9-CB4D0DACAA87}" type="datetimeFigureOut">
              <a:rPr lang="ru-RU" smtClean="0"/>
              <a:pPr/>
              <a:t>01.04.2020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C5CB5AB-70BD-4121-8542-D97456C6CED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E215B8-1BE6-4103-9BC9-CB4D0DACAA87}"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CB5AB-70BD-4121-8542-D97456C6CE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E215B8-1BE6-4103-9BC9-CB4D0DACAA87}"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5CB5AB-70BD-4121-8542-D97456C6CE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5E215B8-1BE6-4103-9BC9-CB4D0DACAA87}" type="datetimeFigureOut">
              <a:rPr lang="ru-RU" smtClean="0"/>
              <a:pPr/>
              <a:t>01.04.2020</a:t>
            </a:fld>
            <a:endParaRPr lang="ru-RU"/>
          </a:p>
        </p:txBody>
      </p:sp>
      <p:sp>
        <p:nvSpPr>
          <p:cNvPr id="9" name="Номер слайда 8"/>
          <p:cNvSpPr>
            <a:spLocks noGrp="1"/>
          </p:cNvSpPr>
          <p:nvPr>
            <p:ph type="sldNum" sz="quarter" idx="15"/>
          </p:nvPr>
        </p:nvSpPr>
        <p:spPr/>
        <p:txBody>
          <a:bodyPr rtlCol="0"/>
          <a:lstStyle/>
          <a:p>
            <a:fld id="{3C5CB5AB-70BD-4121-8542-D97456C6CED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5E215B8-1BE6-4103-9BC9-CB4D0DACAA87}" type="datetimeFigureOut">
              <a:rPr lang="ru-RU" smtClean="0"/>
              <a:pPr/>
              <a:t>01.04.2020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C5CB5AB-70BD-4121-8542-D97456C6CED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5E215B8-1BE6-4103-9BC9-CB4D0DACAA87}"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5CB5AB-70BD-4121-8542-D97456C6CEDE}"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5E215B8-1BE6-4103-9BC9-CB4D0DACAA87}" type="datetimeFigureOut">
              <a:rPr lang="ru-RU" smtClean="0"/>
              <a:pPr/>
              <a:t>01.04.2020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5CB5AB-70BD-4121-8542-D97456C6CEDE}"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5E215B8-1BE6-4103-9BC9-CB4D0DACAA87}" type="datetimeFigureOut">
              <a:rPr lang="ru-RU" smtClean="0"/>
              <a:pPr/>
              <a:t>01.04.2020</a:t>
            </a:fld>
            <a:endParaRPr lang="ru-RU"/>
          </a:p>
        </p:txBody>
      </p:sp>
      <p:sp>
        <p:nvSpPr>
          <p:cNvPr id="7" name="Номер слайда 6"/>
          <p:cNvSpPr>
            <a:spLocks noGrp="1"/>
          </p:cNvSpPr>
          <p:nvPr>
            <p:ph type="sldNum" sz="quarter" idx="11"/>
          </p:nvPr>
        </p:nvSpPr>
        <p:spPr/>
        <p:txBody>
          <a:bodyPr rtlCol="0"/>
          <a:lstStyle/>
          <a:p>
            <a:fld id="{3C5CB5AB-70BD-4121-8542-D97456C6CED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E215B8-1BE6-4103-9BC9-CB4D0DACAA87}" type="datetimeFigureOut">
              <a:rPr lang="ru-RU" smtClean="0"/>
              <a:pPr/>
              <a:t>01.04.2020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5CB5AB-70BD-4121-8542-D97456C6CE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5E215B8-1BE6-4103-9BC9-CB4D0DACAA87}" type="datetimeFigureOut">
              <a:rPr lang="ru-RU" smtClean="0"/>
              <a:pPr/>
              <a:t>01.04.2020</a:t>
            </a:fld>
            <a:endParaRPr lang="ru-RU"/>
          </a:p>
        </p:txBody>
      </p:sp>
      <p:sp>
        <p:nvSpPr>
          <p:cNvPr id="22" name="Номер слайда 21"/>
          <p:cNvSpPr>
            <a:spLocks noGrp="1"/>
          </p:cNvSpPr>
          <p:nvPr>
            <p:ph type="sldNum" sz="quarter" idx="15"/>
          </p:nvPr>
        </p:nvSpPr>
        <p:spPr/>
        <p:txBody>
          <a:bodyPr rtlCol="0"/>
          <a:lstStyle/>
          <a:p>
            <a:fld id="{3C5CB5AB-70BD-4121-8542-D97456C6CED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5E215B8-1BE6-4103-9BC9-CB4D0DACAA87}" type="datetimeFigureOut">
              <a:rPr lang="ru-RU" smtClean="0"/>
              <a:pPr/>
              <a:t>01.04.2020</a:t>
            </a:fld>
            <a:endParaRPr lang="ru-RU"/>
          </a:p>
        </p:txBody>
      </p:sp>
      <p:sp>
        <p:nvSpPr>
          <p:cNvPr id="18" name="Номер слайда 17"/>
          <p:cNvSpPr>
            <a:spLocks noGrp="1"/>
          </p:cNvSpPr>
          <p:nvPr>
            <p:ph type="sldNum" sz="quarter" idx="11"/>
          </p:nvPr>
        </p:nvSpPr>
        <p:spPr/>
        <p:txBody>
          <a:bodyPr rtlCol="0"/>
          <a:lstStyle/>
          <a:p>
            <a:fld id="{3C5CB5AB-70BD-4121-8542-D97456C6CED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E215B8-1BE6-4103-9BC9-CB4D0DACAA87}" type="datetimeFigureOut">
              <a:rPr lang="ru-RU" smtClean="0"/>
              <a:pPr/>
              <a:t>01.04.2020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C5CB5AB-70BD-4121-8542-D97456C6CED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7360" y="1789611"/>
            <a:ext cx="7406640" cy="2193225"/>
          </a:xfrm>
        </p:spPr>
        <p:txBody>
          <a:bodyPr>
            <a:normAutofit/>
          </a:bodyPr>
          <a:lstStyle/>
          <a:p>
            <a:r>
              <a:rPr lang="ru-RU" sz="4400" i="1" dirty="0" err="1" smtClean="0">
                <a:solidFill>
                  <a:schemeClr val="tx1"/>
                </a:solidFill>
                <a:latin typeface="Times New Roman" pitchFamily="18" charset="0"/>
                <a:cs typeface="Times New Roman" pitchFamily="18" charset="0"/>
              </a:rPr>
              <a:t>Дитина</a:t>
            </a:r>
            <a:r>
              <a:rPr lang="ru-RU" sz="4400" i="1" dirty="0" smtClean="0">
                <a:solidFill>
                  <a:schemeClr val="tx1"/>
                </a:solidFill>
                <a:latin typeface="Times New Roman" pitchFamily="18" charset="0"/>
                <a:cs typeface="Times New Roman" pitchFamily="18" charset="0"/>
              </a:rPr>
              <a:t> </a:t>
            </a:r>
            <a:r>
              <a:rPr lang="ru-RU" sz="4400" i="1" dirty="0" err="1" smtClean="0">
                <a:solidFill>
                  <a:schemeClr val="tx1"/>
                </a:solidFill>
                <a:latin typeface="Times New Roman" pitchFamily="18" charset="0"/>
                <a:cs typeface="Times New Roman" pitchFamily="18" charset="0"/>
              </a:rPr>
              <a:t>з</a:t>
            </a:r>
            <a:r>
              <a:rPr lang="ru-RU" sz="4400" i="1" dirty="0" smtClean="0">
                <a:solidFill>
                  <a:schemeClr val="tx1"/>
                </a:solidFill>
                <a:latin typeface="Times New Roman" pitchFamily="18" charset="0"/>
                <a:cs typeface="Times New Roman" pitchFamily="18" charset="0"/>
              </a:rPr>
              <a:t> РАС: </a:t>
            </a:r>
            <a:r>
              <a:rPr lang="ru-RU" sz="4400" i="1" dirty="0" err="1" smtClean="0">
                <a:solidFill>
                  <a:schemeClr val="tx1"/>
                </a:solidFill>
                <a:latin typeface="Times New Roman" pitchFamily="18" charset="0"/>
                <a:cs typeface="Times New Roman" pitchFamily="18" charset="0"/>
              </a:rPr>
              <a:t>розвиток</a:t>
            </a:r>
            <a:r>
              <a:rPr lang="ru-RU" sz="4400" i="1" dirty="0" smtClean="0">
                <a:solidFill>
                  <a:schemeClr val="tx1"/>
                </a:solidFill>
                <a:latin typeface="Times New Roman" pitchFamily="18" charset="0"/>
                <a:cs typeface="Times New Roman" pitchFamily="18" charset="0"/>
              </a:rPr>
              <a:t>, </a:t>
            </a:r>
            <a:r>
              <a:rPr lang="ru-RU" sz="4400" i="1" dirty="0" err="1" smtClean="0">
                <a:solidFill>
                  <a:schemeClr val="tx1"/>
                </a:solidFill>
                <a:latin typeface="Times New Roman" pitchFamily="18" charset="0"/>
                <a:cs typeface="Times New Roman" pitchFamily="18" charset="0"/>
              </a:rPr>
              <a:t>навчання</a:t>
            </a:r>
            <a:r>
              <a:rPr lang="ru-RU" sz="4400" i="1" dirty="0" smtClean="0">
                <a:solidFill>
                  <a:schemeClr val="tx1"/>
                </a:solidFill>
                <a:latin typeface="Times New Roman" pitchFamily="18" charset="0"/>
                <a:cs typeface="Times New Roman" pitchFamily="18" charset="0"/>
              </a:rPr>
              <a:t>, </a:t>
            </a:r>
            <a:r>
              <a:rPr lang="ru-RU" sz="4400" i="1" dirty="0" err="1" smtClean="0">
                <a:solidFill>
                  <a:schemeClr val="tx1"/>
                </a:solidFill>
                <a:latin typeface="Times New Roman" pitchFamily="18" charset="0"/>
                <a:cs typeface="Times New Roman" pitchFamily="18" charset="0"/>
              </a:rPr>
              <a:t>сп</a:t>
            </a:r>
            <a:r>
              <a:rPr lang="uk-UA" sz="4400" i="1" dirty="0" smtClean="0">
                <a:solidFill>
                  <a:schemeClr val="tx1"/>
                </a:solidFill>
                <a:latin typeface="Times New Roman" pitchFamily="18" charset="0"/>
                <a:cs typeface="Times New Roman" pitchFamily="18" charset="0"/>
              </a:rPr>
              <a:t>і</a:t>
            </a:r>
            <a:r>
              <a:rPr lang="ru-RU" sz="4400" i="1" dirty="0" err="1" smtClean="0">
                <a:solidFill>
                  <a:schemeClr val="tx1"/>
                </a:solidFill>
                <a:latin typeface="Times New Roman" pitchFamily="18" charset="0"/>
                <a:cs typeface="Times New Roman" pitchFamily="18" charset="0"/>
              </a:rPr>
              <a:t>лкування</a:t>
            </a:r>
            <a:r>
              <a:rPr lang="ru-RU" sz="4400" i="1" dirty="0" smtClean="0">
                <a:solidFill>
                  <a:schemeClr val="tx1"/>
                </a:solidFill>
                <a:latin typeface="Times New Roman" pitchFamily="18" charset="0"/>
                <a:cs typeface="Times New Roman" pitchFamily="18" charset="0"/>
              </a:rPr>
              <a:t>, </a:t>
            </a:r>
            <a:r>
              <a:rPr lang="ru-RU" sz="4400" i="1" dirty="0" err="1" smtClean="0">
                <a:solidFill>
                  <a:schemeClr val="tx1"/>
                </a:solidFill>
                <a:latin typeface="Times New Roman" pitchFamily="18" charset="0"/>
                <a:cs typeface="Times New Roman" pitchFamily="18" charset="0"/>
              </a:rPr>
              <a:t>соціалізація</a:t>
            </a:r>
            <a:endParaRPr lang="en-US" sz="4400" b="1" dirty="0">
              <a:solidFill>
                <a:schemeClr val="tx1"/>
              </a:solidFill>
              <a:latin typeface="+mn-lt"/>
            </a:endParaRPr>
          </a:p>
        </p:txBody>
      </p:sp>
      <p:sp>
        <p:nvSpPr>
          <p:cNvPr id="5" name="Прямоугольник 4"/>
          <p:cNvSpPr/>
          <p:nvPr/>
        </p:nvSpPr>
        <p:spPr>
          <a:xfrm>
            <a:off x="2547258" y="4082870"/>
            <a:ext cx="4572000" cy="1938992"/>
          </a:xfrm>
          <a:prstGeom prst="rect">
            <a:avLst/>
          </a:prstGeom>
        </p:spPr>
        <p:txBody>
          <a:bodyPr>
            <a:spAutoFit/>
          </a:bodyPr>
          <a:lstStyle/>
          <a:p>
            <a:pPr algn="ctr"/>
            <a:r>
              <a:rPr lang="uk-UA" sz="2400" dirty="0" smtClean="0">
                <a:latin typeface="Times New Roman" pitchFamily="18" charset="0"/>
                <a:cs typeface="Times New Roman" pitchFamily="18" charset="0"/>
              </a:rPr>
              <a:t>Практичний психолог </a:t>
            </a:r>
          </a:p>
          <a:p>
            <a:pPr algn="ctr"/>
            <a:r>
              <a:rPr lang="uk-UA" sz="2400" dirty="0" err="1" smtClean="0">
                <a:latin typeface="Times New Roman" pitchFamily="18" charset="0"/>
                <a:cs typeface="Times New Roman" pitchFamily="18" charset="0"/>
              </a:rPr>
              <a:t>“Інклюзивно-ресурсного</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центру”</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Нікольської</a:t>
            </a:r>
            <a:r>
              <a:rPr lang="uk-UA" sz="2400" dirty="0" smtClean="0">
                <a:latin typeface="Times New Roman" pitchFamily="18" charset="0"/>
                <a:cs typeface="Times New Roman" pitchFamily="18" charset="0"/>
              </a:rPr>
              <a:t> районної </a:t>
            </a:r>
            <a:r>
              <a:rPr lang="uk-UA" sz="2400" dirty="0" smtClean="0">
                <a:latin typeface="Times New Roman" pitchFamily="18" charset="0"/>
                <a:cs typeface="Times New Roman" pitchFamily="18" charset="0"/>
              </a:rPr>
              <a:t>ради</a:t>
            </a:r>
          </a:p>
          <a:p>
            <a:pPr algn="ctr"/>
            <a:r>
              <a:rPr lang="uk-UA" sz="2400" dirty="0" smtClean="0">
                <a:latin typeface="Times New Roman" pitchFamily="18" charset="0"/>
                <a:cs typeface="Times New Roman" pitchFamily="18" charset="0"/>
              </a:rPr>
              <a:t>Донецької області</a:t>
            </a:r>
            <a:r>
              <a:rPr lang="uk-UA" sz="2400" dirty="0" smtClean="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pPr algn="ctr"/>
            <a:r>
              <a:rPr lang="uk-UA" sz="2400" dirty="0" err="1" smtClean="0">
                <a:latin typeface="Times New Roman" pitchFamily="18" charset="0"/>
                <a:cs typeface="Times New Roman" pitchFamily="18" charset="0"/>
              </a:rPr>
              <a:t>Камінська</a:t>
            </a:r>
            <a:r>
              <a:rPr lang="uk-UA" sz="2400" dirty="0" smtClean="0">
                <a:latin typeface="Times New Roman" pitchFamily="18" charset="0"/>
                <a:cs typeface="Times New Roman" pitchFamily="18" charset="0"/>
              </a:rPr>
              <a:t> Ольга Вікторівна</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7722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76672"/>
            <a:ext cx="8352928" cy="4873752"/>
          </a:xfrm>
        </p:spPr>
        <p:txBody>
          <a:bodyPr>
            <a:noAutofit/>
          </a:bodyPr>
          <a:lstStyle/>
          <a:p>
            <a:pPr marL="457200" indent="-457200">
              <a:buFont typeface="+mj-lt"/>
              <a:buAutoNum type="arabicPeriod" startAt="9"/>
            </a:pPr>
            <a:r>
              <a:rPr lang="uk-UA" sz="2000" dirty="0" smtClean="0">
                <a:latin typeface="Times New Roman" pitchFamily="18" charset="0"/>
                <a:cs typeface="Times New Roman" pitchFamily="18" charset="0"/>
              </a:rPr>
              <a:t>звертається до будь-якої людини, як до неживого предмету - відсуває зі свого шляху або просто обходить;</a:t>
            </a:r>
          </a:p>
          <a:p>
            <a:pPr marL="457200" indent="-457200" algn="just">
              <a:buFont typeface="+mj-lt"/>
              <a:buAutoNum type="arabicPeriod" startAt="9"/>
            </a:pPr>
            <a:r>
              <a:rPr lang="uk-UA" sz="2000" dirty="0" smtClean="0">
                <a:latin typeface="Times New Roman" pitchFamily="18" charset="0"/>
                <a:cs typeface="Times New Roman" pitchFamily="18" charset="0"/>
              </a:rPr>
              <a:t>відмічається затримка мовленнєвого розвитку (НЕ </a:t>
            </a:r>
            <a:r>
              <a:rPr lang="uk-UA" sz="2000" dirty="0" err="1" smtClean="0">
                <a:latin typeface="Times New Roman" pitchFamily="18" charset="0"/>
                <a:cs typeface="Times New Roman" pitchFamily="18" charset="0"/>
              </a:rPr>
              <a:t>гулить</a:t>
            </a:r>
            <a:r>
              <a:rPr lang="uk-UA" sz="2000" dirty="0" smtClean="0">
                <a:latin typeface="Times New Roman" pitchFamily="18" charset="0"/>
                <a:cs typeface="Times New Roman" pitchFamily="18" charset="0"/>
              </a:rPr>
              <a:t> в однорічному віці, не промовляє простих слів до півтора року, а простих фраз до 2 років), але навіть при розвиненому мовленні дитина рідко і неохоче розмовляє;</a:t>
            </a:r>
          </a:p>
          <a:p>
            <a:pPr marL="457200" indent="-457200">
              <a:buFont typeface="+mj-lt"/>
              <a:buAutoNum type="arabicPeriod" startAt="9"/>
            </a:pPr>
            <a:r>
              <a:rPr lang="uk-UA" sz="2000" dirty="0" smtClean="0">
                <a:latin typeface="Times New Roman" pitchFamily="18" charset="0"/>
                <a:cs typeface="Times New Roman" pitchFamily="18" charset="0"/>
              </a:rPr>
              <a:t>малюк не любить змін, противиться їм, будь-які зміни викликають тривогу або гнів;</a:t>
            </a:r>
          </a:p>
          <a:p>
            <a:pPr marL="457200" indent="-457200">
              <a:buFont typeface="+mj-lt"/>
              <a:buAutoNum type="arabicPeriod" startAt="9"/>
            </a:pPr>
            <a:r>
              <a:rPr lang="uk-UA" sz="2000" dirty="0" smtClean="0">
                <a:latin typeface="Times New Roman" pitchFamily="18" charset="0"/>
                <a:cs typeface="Times New Roman" pitchFamily="18" charset="0"/>
              </a:rPr>
              <a:t>відсутність інтересу і навіть агресія по відношенню до інших дітей;</a:t>
            </a:r>
          </a:p>
          <a:p>
            <a:pPr marL="457200" indent="-457200">
              <a:buFont typeface="+mj-lt"/>
              <a:buAutoNum type="arabicPeriod" startAt="9"/>
            </a:pPr>
            <a:r>
              <a:rPr lang="uk-UA" sz="2000" dirty="0" smtClean="0">
                <a:latin typeface="Times New Roman" pitchFamily="18" charset="0"/>
                <a:cs typeface="Times New Roman" pitchFamily="18" charset="0"/>
              </a:rPr>
              <a:t>сон поганий, характерна безсоння: дитина довго лежить з відкритими очима;</a:t>
            </a:r>
          </a:p>
          <a:p>
            <a:pPr marL="457200" indent="-457200">
              <a:buFont typeface="+mj-lt"/>
              <a:buAutoNum type="arabicPeriod" startAt="9"/>
            </a:pPr>
            <a:r>
              <a:rPr lang="uk-UA" sz="2000" dirty="0" smtClean="0">
                <a:latin typeface="Times New Roman" pitchFamily="18" charset="0"/>
                <a:cs typeface="Times New Roman" pitchFamily="18" charset="0"/>
              </a:rPr>
              <a:t>апетит знижений;</a:t>
            </a:r>
          </a:p>
          <a:p>
            <a:pPr marL="457200" indent="-457200">
              <a:buFont typeface="+mj-lt"/>
              <a:buAutoNum type="arabicPeriod" startAt="9"/>
            </a:pPr>
            <a:r>
              <a:rPr lang="uk-UA" sz="2000" dirty="0" smtClean="0">
                <a:latin typeface="Times New Roman" pitchFamily="18" charset="0"/>
                <a:cs typeface="Times New Roman" pitchFamily="18" charset="0"/>
              </a:rPr>
              <a:t>розвиток інтелекту може бути різним: нормальним, прискореним або відстаючим, нерівномірним;</a:t>
            </a:r>
          </a:p>
          <a:p>
            <a:pPr marL="457200" indent="-457200">
              <a:buFont typeface="+mj-lt"/>
              <a:buAutoNum type="arabicPeriod" startAt="9"/>
            </a:pPr>
            <a:r>
              <a:rPr lang="uk-UA" sz="2000" dirty="0" smtClean="0">
                <a:latin typeface="Times New Roman" pitchFamily="18" charset="0"/>
                <a:cs typeface="Times New Roman" pitchFamily="18" charset="0"/>
              </a:rPr>
              <a:t>неадекватна реакція (сильний переляк) на незначні зовнішні подразники (світло, неголосний шум).</a:t>
            </a:r>
            <a:endParaRPr lang="uk-UA"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908720"/>
            <a:ext cx="8147248" cy="5472608"/>
          </a:xfrm>
        </p:spPr>
        <p:txBody>
          <a:bodyPr>
            <a:noAutofit/>
          </a:bodyPr>
          <a:lstStyle/>
          <a:p>
            <a:pPr marL="457200" indent="-457200" algn="just">
              <a:buFont typeface="+mj-lt"/>
              <a:buAutoNum type="arabicPeriod"/>
            </a:pPr>
            <a:r>
              <a:rPr lang="uk-UA" sz="1600" dirty="0" smtClean="0">
                <a:latin typeface="Times New Roman" pitchFamily="18" charset="0"/>
                <a:cs typeface="Times New Roman" pitchFamily="18" charset="0"/>
              </a:rPr>
              <a:t>в </a:t>
            </a:r>
            <a:r>
              <a:rPr lang="uk-UA" sz="1600" dirty="0" smtClean="0">
                <a:latin typeface="Times New Roman" pitchFamily="18" charset="0"/>
                <a:cs typeface="Times New Roman" pitchFamily="18" charset="0"/>
              </a:rPr>
              <a:t>3-4 роки малюк не розмовляє, або вимовляє лише кілька </a:t>
            </a:r>
            <a:r>
              <a:rPr lang="uk-UA" sz="1600" dirty="0" smtClean="0">
                <a:latin typeface="Times New Roman" pitchFamily="18" charset="0"/>
                <a:cs typeface="Times New Roman" pitchFamily="18" charset="0"/>
              </a:rPr>
              <a:t>слів,  </a:t>
            </a:r>
            <a:r>
              <a:rPr lang="uk-UA" sz="1600" dirty="0" smtClean="0">
                <a:latin typeface="Times New Roman" pitchFamily="18" charset="0"/>
                <a:cs typeface="Times New Roman" pitchFamily="18" charset="0"/>
              </a:rPr>
              <a:t>деякі діти повторюють постійно один і той же звук (або слово</a:t>
            </a:r>
            <a:r>
              <a:rPr lang="uk-UA" sz="1600" dirty="0" smtClean="0">
                <a:latin typeface="Times New Roman" pitchFamily="18" charset="0"/>
                <a:cs typeface="Times New Roman" pitchFamily="18" charset="0"/>
              </a:rPr>
              <a:t>).</a:t>
            </a:r>
          </a:p>
          <a:p>
            <a:pPr marL="457200" indent="-457200" algn="just">
              <a:buFont typeface="+mj-lt"/>
              <a:buAutoNum type="arabicPeriod"/>
            </a:pPr>
            <a:r>
              <a:rPr lang="uk-UA" sz="1600" dirty="0" smtClean="0">
                <a:latin typeface="Times New Roman" pitchFamily="18" charset="0"/>
                <a:cs typeface="Times New Roman" pitchFamily="18" charset="0"/>
              </a:rPr>
              <a:t>розвиток мовлення </a:t>
            </a:r>
            <a:r>
              <a:rPr lang="uk-UA" sz="1600" dirty="0" smtClean="0">
                <a:latin typeface="Times New Roman" pitchFamily="18" charset="0"/>
                <a:cs typeface="Times New Roman" pitchFamily="18" charset="0"/>
              </a:rPr>
              <a:t>у деяких дітей може бути своєрідним: дитина починає говорити відразу ж фразами, іноді логічно ( «по-дорослому») </a:t>
            </a:r>
            <a:r>
              <a:rPr lang="uk-UA" sz="1600" dirty="0" smtClean="0">
                <a:latin typeface="Times New Roman" pitchFamily="18" charset="0"/>
                <a:cs typeface="Times New Roman" pitchFamily="18" charset="0"/>
              </a:rPr>
              <a:t>побудованими,іноді </a:t>
            </a:r>
            <a:r>
              <a:rPr lang="uk-UA" sz="1600" dirty="0" smtClean="0">
                <a:latin typeface="Times New Roman" pitchFamily="18" charset="0"/>
                <a:cs typeface="Times New Roman" pitchFamily="18" charset="0"/>
              </a:rPr>
              <a:t>характерна ехолалія - ​​повторення </a:t>
            </a:r>
            <a:r>
              <a:rPr lang="uk-UA" sz="1600" dirty="0" smtClean="0">
                <a:latin typeface="Times New Roman" pitchFamily="18" charset="0"/>
                <a:cs typeface="Times New Roman" pitchFamily="18" charset="0"/>
              </a:rPr>
              <a:t>почутої </a:t>
            </a:r>
            <a:r>
              <a:rPr lang="uk-UA" sz="1600" dirty="0" smtClean="0">
                <a:latin typeface="Times New Roman" pitchFamily="18" charset="0"/>
                <a:cs typeface="Times New Roman" pitchFamily="18" charset="0"/>
              </a:rPr>
              <a:t>раніше фрази зі збереженням її структури і інтонації</a:t>
            </a:r>
            <a:r>
              <a:rPr lang="uk-UA" sz="1600" dirty="0" smtClean="0">
                <a:latin typeface="Times New Roman" pitchFamily="18" charset="0"/>
                <a:cs typeface="Times New Roman" pitchFamily="18" charset="0"/>
              </a:rPr>
              <a:t>;</a:t>
            </a:r>
          </a:p>
          <a:p>
            <a:pPr marL="457200" indent="-457200" algn="just">
              <a:buFont typeface="+mj-lt"/>
              <a:buAutoNum type="arabicPeriod"/>
            </a:pPr>
            <a:r>
              <a:rPr lang="uk-UA" sz="1600" dirty="0" smtClean="0">
                <a:latin typeface="Times New Roman" pitchFamily="18" charset="0"/>
                <a:cs typeface="Times New Roman" pitchFamily="18" charset="0"/>
              </a:rPr>
              <a:t>дитина </a:t>
            </a:r>
            <a:r>
              <a:rPr lang="uk-UA" sz="1600" dirty="0" smtClean="0">
                <a:latin typeface="Times New Roman" pitchFamily="18" charset="0"/>
                <a:cs typeface="Times New Roman" pitchFamily="18" charset="0"/>
              </a:rPr>
              <a:t>ніколи </a:t>
            </a:r>
            <a:r>
              <a:rPr lang="uk-UA" sz="1600" dirty="0" smtClean="0">
                <a:latin typeface="Times New Roman" pitchFamily="18" charset="0"/>
                <a:cs typeface="Times New Roman" pitchFamily="18" charset="0"/>
              </a:rPr>
              <a:t>сама </a:t>
            </a:r>
            <a:r>
              <a:rPr lang="uk-UA" sz="1600" dirty="0" smtClean="0">
                <a:latin typeface="Times New Roman" pitchFamily="18" charset="0"/>
                <a:cs typeface="Times New Roman" pitchFamily="18" charset="0"/>
              </a:rPr>
              <a:t>не почне розмову, не підтримує </a:t>
            </a:r>
            <a:r>
              <a:rPr lang="uk-UA" sz="1600" dirty="0" smtClean="0">
                <a:latin typeface="Times New Roman" pitchFamily="18" charset="0"/>
                <a:cs typeface="Times New Roman" pitchFamily="18" charset="0"/>
              </a:rPr>
              <a:t>її, </a:t>
            </a:r>
            <a:r>
              <a:rPr lang="uk-UA" sz="1600" dirty="0" smtClean="0">
                <a:latin typeface="Times New Roman" pitchFamily="18" charset="0"/>
                <a:cs typeface="Times New Roman" pitchFamily="18" charset="0"/>
              </a:rPr>
              <a:t>відсутнє прагнення </a:t>
            </a:r>
            <a:r>
              <a:rPr lang="uk-UA" sz="1600" dirty="0" smtClean="0">
                <a:latin typeface="Times New Roman" pitchFamily="18" charset="0"/>
                <a:cs typeface="Times New Roman" pitchFamily="18" charset="0"/>
              </a:rPr>
              <a:t>до спілкування;</a:t>
            </a:r>
          </a:p>
          <a:p>
            <a:pPr marL="457200" indent="-457200" algn="just">
              <a:buFont typeface="+mj-lt"/>
              <a:buAutoNum type="arabicPeriod"/>
            </a:pPr>
            <a:r>
              <a:rPr lang="uk-UA" sz="1600" dirty="0" smtClean="0">
                <a:latin typeface="Times New Roman" pitchFamily="18" charset="0"/>
                <a:cs typeface="Times New Roman" pitchFamily="18" charset="0"/>
              </a:rPr>
              <a:t>зміни </a:t>
            </a:r>
            <a:r>
              <a:rPr lang="uk-UA" sz="1600" dirty="0" smtClean="0">
                <a:latin typeface="Times New Roman" pitchFamily="18" charset="0"/>
                <a:cs typeface="Times New Roman" pitchFamily="18" charset="0"/>
              </a:rPr>
              <a:t>у звичній обстановці викликають занепокоєння, але більш значущим для </a:t>
            </a:r>
            <a:r>
              <a:rPr lang="uk-UA" sz="1600" dirty="0" smtClean="0">
                <a:latin typeface="Times New Roman" pitchFamily="18" charset="0"/>
                <a:cs typeface="Times New Roman" pitchFamily="18" charset="0"/>
              </a:rPr>
              <a:t>дитини є </a:t>
            </a:r>
            <a:r>
              <a:rPr lang="uk-UA" sz="1600" dirty="0" smtClean="0">
                <a:latin typeface="Times New Roman" pitchFamily="18" charset="0"/>
                <a:cs typeface="Times New Roman" pitchFamily="18" charset="0"/>
              </a:rPr>
              <a:t>відсутність будь-якого предмета, а не </a:t>
            </a:r>
            <a:r>
              <a:rPr lang="uk-UA" sz="1600" dirty="0" smtClean="0">
                <a:latin typeface="Times New Roman" pitchFamily="18" charset="0"/>
                <a:cs typeface="Times New Roman" pitchFamily="18" charset="0"/>
              </a:rPr>
              <a:t>людини;</a:t>
            </a:r>
          </a:p>
          <a:p>
            <a:pPr marL="457200" indent="-457200" algn="just">
              <a:buFont typeface="+mj-lt"/>
              <a:buAutoNum type="arabicPeriod"/>
            </a:pPr>
            <a:r>
              <a:rPr lang="uk-UA" sz="1600" dirty="0" smtClean="0">
                <a:latin typeface="Times New Roman" pitchFamily="18" charset="0"/>
                <a:cs typeface="Times New Roman" pitchFamily="18" charset="0"/>
              </a:rPr>
              <a:t>характерним </a:t>
            </a:r>
            <a:r>
              <a:rPr lang="uk-UA" sz="1600" dirty="0" smtClean="0">
                <a:latin typeface="Times New Roman" pitchFamily="18" charset="0"/>
                <a:cs typeface="Times New Roman" pitchFamily="18" charset="0"/>
              </a:rPr>
              <a:t>є неадекватний страх (іноді самого звичайного предмета) і при цьому відсутність відчуття реальної </a:t>
            </a:r>
            <a:r>
              <a:rPr lang="uk-UA" sz="1600" dirty="0" smtClean="0">
                <a:latin typeface="Times New Roman" pitchFamily="18" charset="0"/>
                <a:cs typeface="Times New Roman" pitchFamily="18" charset="0"/>
              </a:rPr>
              <a:t>небезпеки;</a:t>
            </a:r>
          </a:p>
          <a:p>
            <a:pPr marL="457200" indent="-457200" algn="just">
              <a:buFont typeface="+mj-lt"/>
              <a:buAutoNum type="arabicPeriod"/>
            </a:pPr>
            <a:r>
              <a:rPr lang="uk-UA" sz="1600" dirty="0" smtClean="0">
                <a:latin typeface="Times New Roman" pitchFamily="18" charset="0"/>
                <a:cs typeface="Times New Roman" pitchFamily="18" charset="0"/>
              </a:rPr>
              <a:t>дитина </a:t>
            </a:r>
            <a:r>
              <a:rPr lang="uk-UA" sz="1600" dirty="0" smtClean="0">
                <a:latin typeface="Times New Roman" pitchFamily="18" charset="0"/>
                <a:cs typeface="Times New Roman" pitchFamily="18" charset="0"/>
              </a:rPr>
              <a:t>робить стереотипні дії і </a:t>
            </a:r>
            <a:r>
              <a:rPr lang="uk-UA" sz="1600" dirty="0" smtClean="0">
                <a:latin typeface="Times New Roman" pitchFamily="18" charset="0"/>
                <a:cs typeface="Times New Roman" pitchFamily="18" charset="0"/>
              </a:rPr>
              <a:t>рухи, </a:t>
            </a:r>
            <a:r>
              <a:rPr lang="uk-UA" sz="1600" dirty="0" smtClean="0">
                <a:latin typeface="Times New Roman" pitchFamily="18" charset="0"/>
                <a:cs typeface="Times New Roman" pitchFamily="18" charset="0"/>
              </a:rPr>
              <a:t>може довго сидіти в ліжечку (в тому числі вночі), монотонно розгойдуючись в </a:t>
            </a:r>
            <a:r>
              <a:rPr lang="uk-UA" sz="1600" dirty="0" smtClean="0">
                <a:latin typeface="Times New Roman" pitchFamily="18" charset="0"/>
                <a:cs typeface="Times New Roman" pitchFamily="18" charset="0"/>
              </a:rPr>
              <a:t>сторони;</a:t>
            </a:r>
          </a:p>
          <a:p>
            <a:pPr marL="457200" indent="-457200" algn="just">
              <a:buFont typeface="+mj-lt"/>
              <a:buAutoNum type="arabicPeriod"/>
            </a:pPr>
            <a:r>
              <a:rPr lang="uk-UA" sz="1600" dirty="0" smtClean="0">
                <a:latin typeface="Times New Roman" pitchFamily="18" charset="0"/>
                <a:cs typeface="Times New Roman" pitchFamily="18" charset="0"/>
              </a:rPr>
              <a:t>будь-які </a:t>
            </a:r>
            <a:r>
              <a:rPr lang="uk-UA" sz="1600" dirty="0" smtClean="0">
                <a:latin typeface="Times New Roman" pitchFamily="18" charset="0"/>
                <a:cs typeface="Times New Roman" pitchFamily="18" charset="0"/>
              </a:rPr>
              <a:t>навички здобуваються </a:t>
            </a:r>
            <a:r>
              <a:rPr lang="uk-UA" sz="1600" dirty="0" smtClean="0">
                <a:latin typeface="Times New Roman" pitchFamily="18" charset="0"/>
                <a:cs typeface="Times New Roman" pitchFamily="18" charset="0"/>
              </a:rPr>
              <a:t>важко, </a:t>
            </a:r>
            <a:r>
              <a:rPr lang="uk-UA" sz="1600" dirty="0" smtClean="0">
                <a:latin typeface="Times New Roman" pitchFamily="18" charset="0"/>
                <a:cs typeface="Times New Roman" pitchFamily="18" charset="0"/>
              </a:rPr>
              <a:t>деякі діти не можуть навчитися писати, </a:t>
            </a:r>
            <a:r>
              <a:rPr lang="uk-UA" sz="1600" dirty="0" smtClean="0">
                <a:latin typeface="Times New Roman" pitchFamily="18" charset="0"/>
                <a:cs typeface="Times New Roman" pitchFamily="18" charset="0"/>
              </a:rPr>
              <a:t>читати, у </a:t>
            </a:r>
            <a:r>
              <a:rPr lang="uk-UA" sz="1600" dirty="0" smtClean="0">
                <a:latin typeface="Times New Roman" pitchFamily="18" charset="0"/>
                <a:cs typeface="Times New Roman" pitchFamily="18" charset="0"/>
              </a:rPr>
              <a:t>деяких дітей успішно виявляються здібності до музики, малювання, </a:t>
            </a:r>
            <a:r>
              <a:rPr lang="uk-UA" sz="1600" dirty="0" smtClean="0">
                <a:latin typeface="Times New Roman" pitchFamily="18" charset="0"/>
                <a:cs typeface="Times New Roman" pitchFamily="18" charset="0"/>
              </a:rPr>
              <a:t>математики;</a:t>
            </a:r>
          </a:p>
          <a:p>
            <a:pPr marL="457200" indent="-457200" algn="just">
              <a:buFont typeface="+mj-lt"/>
              <a:buAutoNum type="arabicPeriod"/>
            </a:pPr>
            <a:r>
              <a:rPr lang="uk-UA" sz="1600" dirty="0" smtClean="0">
                <a:latin typeface="Times New Roman" pitchFamily="18" charset="0"/>
                <a:cs typeface="Times New Roman" pitchFamily="18" charset="0"/>
              </a:rPr>
              <a:t>в </a:t>
            </a:r>
            <a:r>
              <a:rPr lang="uk-UA" sz="1600" dirty="0" smtClean="0">
                <a:latin typeface="Times New Roman" pitchFamily="18" charset="0"/>
                <a:cs typeface="Times New Roman" pitchFamily="18" charset="0"/>
              </a:rPr>
              <a:t>цьому віці діти максимально «йдуть» в свій світ: нерідко у них з'являється безпричинний (для оточуючих) плач або сміх, напад злості.</a:t>
            </a:r>
            <a:endParaRPr lang="ru-RU" sz="1600" dirty="0">
              <a:latin typeface="Times New Roman" pitchFamily="18" charset="0"/>
              <a:cs typeface="Times New Roman" pitchFamily="18" charset="0"/>
            </a:endParaRPr>
          </a:p>
        </p:txBody>
      </p:sp>
      <p:sp>
        <p:nvSpPr>
          <p:cNvPr id="4" name="Прямоугольник 3"/>
          <p:cNvSpPr/>
          <p:nvPr/>
        </p:nvSpPr>
        <p:spPr>
          <a:xfrm>
            <a:off x="467544" y="0"/>
            <a:ext cx="7920880" cy="769441"/>
          </a:xfrm>
          <a:prstGeom prst="rect">
            <a:avLst/>
          </a:prstGeom>
        </p:spPr>
        <p:txBody>
          <a:bodyPr wrap="square">
            <a:spAutoFit/>
          </a:bodyPr>
          <a:lstStyle/>
          <a:p>
            <a:pPr algn="ctr"/>
            <a:r>
              <a:rPr lang="uk-UA" sz="2200" dirty="0" smtClean="0">
                <a:latin typeface="Times New Roman" pitchFamily="18" charset="0"/>
                <a:cs typeface="Times New Roman" pitchFamily="18" charset="0"/>
              </a:rPr>
              <a:t>Прояви аутизму з 2 до 11 років (крім вищевказаних симптомів, з'являються нові):</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908720"/>
            <a:ext cx="8424936" cy="5688632"/>
          </a:xfrm>
        </p:spPr>
        <p:txBody>
          <a:bodyPr>
            <a:normAutofit/>
          </a:bodyPr>
          <a:lstStyle/>
          <a:p>
            <a:pPr marL="457200" indent="-457200" algn="just">
              <a:buFont typeface="+mj-lt"/>
              <a:buAutoNum type="arabicPeriod"/>
            </a:pPr>
            <a:endParaRPr lang="uk-UA" dirty="0" smtClean="0">
              <a:latin typeface="Times New Roman" pitchFamily="18" charset="0"/>
              <a:cs typeface="Times New Roman" pitchFamily="18" charset="0"/>
            </a:endParaRPr>
          </a:p>
          <a:p>
            <a:pPr marL="457200" indent="-457200" algn="just">
              <a:buFont typeface="+mj-lt"/>
              <a:buAutoNum type="arabicPeriod"/>
            </a:pPr>
            <a:r>
              <a:rPr lang="uk-UA" sz="2000" dirty="0" smtClean="0">
                <a:latin typeface="Times New Roman" pitchFamily="18" charset="0"/>
                <a:cs typeface="Times New Roman" pitchFamily="18" charset="0"/>
              </a:rPr>
              <a:t>хоч дитина до цього віку вже має навички спілкування з людьми, вона все ж прагне до самотності, не відчуває необхідності в спілкуванні. У деяких випадках </a:t>
            </a:r>
            <a:r>
              <a:rPr lang="uk-UA" sz="2000" dirty="0" err="1" smtClean="0">
                <a:latin typeface="Times New Roman" pitchFamily="18" charset="0"/>
                <a:cs typeface="Times New Roman" pitchFamily="18" charset="0"/>
              </a:rPr>
              <a:t>дитина-аутист</a:t>
            </a:r>
            <a:r>
              <a:rPr lang="uk-UA" sz="2000" dirty="0" smtClean="0">
                <a:latin typeface="Times New Roman" pitchFamily="18" charset="0"/>
                <a:cs typeface="Times New Roman" pitchFamily="18" charset="0"/>
              </a:rPr>
              <a:t> при спілкуванні може уникати зорового контакту або, навпаки, пильно заглядає в очі, підходить надто близько чи віддаляється на занадто велику відстань при бесіді, каже дуже голосно або дуже тихо;</a:t>
            </a:r>
          </a:p>
          <a:p>
            <a:pPr marL="457200" indent="-457200" algn="just">
              <a:buFont typeface="+mj-lt"/>
              <a:buAutoNum type="arabicPeriod"/>
            </a:pPr>
            <a:r>
              <a:rPr lang="uk-UA" sz="2000" dirty="0" smtClean="0">
                <a:latin typeface="Times New Roman" pitchFamily="18" charset="0"/>
                <a:cs typeface="Times New Roman" pitchFamily="18" charset="0"/>
              </a:rPr>
              <a:t>міміка і жестикуляція занадто мізерні. Задоволений вираз на обличчі змінюється невдоволенням при появі в приміщенні людей;</a:t>
            </a:r>
          </a:p>
          <a:p>
            <a:pPr marL="457200" indent="-457200" algn="just">
              <a:buFont typeface="+mj-lt"/>
              <a:buAutoNum type="arabicPeriod"/>
            </a:pPr>
            <a:r>
              <a:rPr lang="uk-UA" sz="2000" dirty="0" smtClean="0">
                <a:latin typeface="Times New Roman" pitchFamily="18" charset="0"/>
                <a:cs typeface="Times New Roman" pitchFamily="18" charset="0"/>
              </a:rPr>
              <a:t>словниковий запас бідний, певні слова і фрази часто повторюються. Мова без інтонацій нагадує розмову робота;</a:t>
            </a:r>
          </a:p>
          <a:p>
            <a:pPr marL="457200" indent="-457200" algn="just">
              <a:buFont typeface="+mj-lt"/>
              <a:buAutoNum type="arabicPeriod"/>
            </a:pPr>
            <a:r>
              <a:rPr lang="uk-UA" sz="2000" dirty="0" smtClean="0">
                <a:latin typeface="Times New Roman" pitchFamily="18" charset="0"/>
                <a:cs typeface="Times New Roman" pitchFamily="18" charset="0"/>
              </a:rPr>
              <a:t>д</a:t>
            </a:r>
            <a:r>
              <a:rPr lang="uk-UA" sz="2000" dirty="0" smtClean="0">
                <a:latin typeface="Times New Roman" pitchFamily="18" charset="0"/>
                <a:cs typeface="Times New Roman" pitchFamily="18" charset="0"/>
              </a:rPr>
              <a:t>итині складно першим вступити в розмову;</a:t>
            </a:r>
          </a:p>
          <a:p>
            <a:pPr marL="457200" indent="-457200" algn="just">
              <a:buFont typeface="+mj-lt"/>
              <a:buAutoNum type="arabicPeriod"/>
            </a:pPr>
            <a:r>
              <a:rPr lang="uk-UA" sz="2000" dirty="0" smtClean="0">
                <a:latin typeface="Times New Roman" pitchFamily="18" charset="0"/>
                <a:cs typeface="Times New Roman" pitchFamily="18" charset="0"/>
              </a:rPr>
              <a:t> нерозуміння емоцій і почуттів іншої людини;</a:t>
            </a:r>
          </a:p>
        </p:txBody>
      </p:sp>
      <p:sp>
        <p:nvSpPr>
          <p:cNvPr id="4" name="Прямоугольник 3"/>
          <p:cNvSpPr/>
          <p:nvPr/>
        </p:nvSpPr>
        <p:spPr>
          <a:xfrm>
            <a:off x="1763688" y="260648"/>
            <a:ext cx="5246564" cy="461665"/>
          </a:xfrm>
          <a:prstGeom prst="rect">
            <a:avLst/>
          </a:prstGeom>
        </p:spPr>
        <p:txBody>
          <a:bodyPr wrap="none">
            <a:spAutoFit/>
          </a:bodyPr>
          <a:lstStyle/>
          <a:p>
            <a:pPr>
              <a:buNone/>
            </a:pPr>
            <a:r>
              <a:rPr lang="uk-UA" sz="2400" dirty="0" smtClean="0">
                <a:latin typeface="Times New Roman" pitchFamily="18" charset="0"/>
                <a:cs typeface="Times New Roman" pitchFamily="18" charset="0"/>
              </a:rPr>
              <a:t>Прояви аутизму у дітей після 11 років:</a:t>
            </a:r>
            <a:endParaRPr lang="uk-UA"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20688"/>
            <a:ext cx="7848872" cy="5016758"/>
          </a:xfrm>
          <a:prstGeom prst="rect">
            <a:avLst/>
          </a:prstGeom>
        </p:spPr>
        <p:txBody>
          <a:bodyPr wrap="square">
            <a:spAutoFit/>
          </a:bodyPr>
          <a:lstStyle/>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нездатність </a:t>
            </a:r>
            <a:r>
              <a:rPr lang="uk-UA" sz="2000" dirty="0" smtClean="0">
                <a:latin typeface="Times New Roman" pitchFamily="18" charset="0"/>
                <a:cs typeface="Times New Roman" pitchFamily="18" charset="0"/>
              </a:rPr>
              <a:t>будувати </a:t>
            </a:r>
            <a:r>
              <a:rPr lang="uk-UA" sz="2000" dirty="0" smtClean="0">
                <a:latin typeface="Times New Roman" pitchFamily="18" charset="0"/>
                <a:cs typeface="Times New Roman" pitchFamily="18" charset="0"/>
              </a:rPr>
              <a:t>дружні </a:t>
            </a:r>
            <a:r>
              <a:rPr lang="uk-UA" sz="2000" dirty="0" smtClean="0">
                <a:latin typeface="Times New Roman" pitchFamily="18" charset="0"/>
                <a:cs typeface="Times New Roman" pitchFamily="18" charset="0"/>
              </a:rPr>
              <a:t>відносини;</a:t>
            </a:r>
          </a:p>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спокій </a:t>
            </a:r>
            <a:r>
              <a:rPr lang="uk-UA" sz="2000" dirty="0" smtClean="0">
                <a:latin typeface="Times New Roman" pitchFamily="18" charset="0"/>
                <a:cs typeface="Times New Roman" pitchFamily="18" charset="0"/>
              </a:rPr>
              <a:t>і впевненість </a:t>
            </a:r>
            <a:r>
              <a:rPr lang="uk-UA" sz="2000" dirty="0" smtClean="0">
                <a:latin typeface="Times New Roman" pitchFamily="18" charset="0"/>
                <a:cs typeface="Times New Roman" pitchFamily="18" charset="0"/>
              </a:rPr>
              <a:t>проявляються </a:t>
            </a:r>
            <a:r>
              <a:rPr lang="uk-UA" sz="2000" dirty="0" smtClean="0">
                <a:latin typeface="Times New Roman" pitchFamily="18" charset="0"/>
                <a:cs typeface="Times New Roman" pitchFamily="18" charset="0"/>
              </a:rPr>
              <a:t>тільки в звичній обстановці або ситуації, а сильні переживання - при будь-яких змінах в житті;</a:t>
            </a:r>
          </a:p>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велика прив’язаність </a:t>
            </a:r>
            <a:r>
              <a:rPr lang="uk-UA" sz="2000" dirty="0" smtClean="0">
                <a:latin typeface="Times New Roman" pitchFamily="18" charset="0"/>
                <a:cs typeface="Times New Roman" pitchFamily="18" charset="0"/>
              </a:rPr>
              <a:t>до окремих предметів, </a:t>
            </a:r>
            <a:r>
              <a:rPr lang="uk-UA" sz="2000" dirty="0" smtClean="0">
                <a:latin typeface="Times New Roman" pitchFamily="18" charset="0"/>
                <a:cs typeface="Times New Roman" pitchFamily="18" charset="0"/>
              </a:rPr>
              <a:t>звичок, місць;</a:t>
            </a:r>
            <a:endParaRPr lang="uk-UA" sz="2000" dirty="0" smtClean="0">
              <a:latin typeface="Times New Roman" pitchFamily="18" charset="0"/>
              <a:cs typeface="Times New Roman" pitchFamily="18" charset="0"/>
            </a:endParaRPr>
          </a:p>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багато </a:t>
            </a:r>
            <a:r>
              <a:rPr lang="uk-UA" sz="2000" dirty="0" smtClean="0">
                <a:latin typeface="Times New Roman" pitchFamily="18" charset="0"/>
                <a:cs typeface="Times New Roman" pitchFamily="18" charset="0"/>
              </a:rPr>
              <a:t>дітей відрізняються </a:t>
            </a:r>
            <a:r>
              <a:rPr lang="uk-UA" sz="2000" dirty="0" smtClean="0">
                <a:latin typeface="Times New Roman" pitchFamily="18" charset="0"/>
                <a:cs typeface="Times New Roman" pitchFamily="18" charset="0"/>
              </a:rPr>
              <a:t>руховою </a:t>
            </a:r>
            <a:r>
              <a:rPr lang="uk-UA" sz="2000" dirty="0" smtClean="0">
                <a:latin typeface="Times New Roman" pitchFamily="18" charset="0"/>
                <a:cs typeface="Times New Roman" pitchFamily="18" charset="0"/>
              </a:rPr>
              <a:t>і </a:t>
            </a:r>
            <a:r>
              <a:rPr lang="uk-UA" sz="2000" dirty="0" smtClean="0">
                <a:latin typeface="Times New Roman" pitchFamily="18" charset="0"/>
                <a:cs typeface="Times New Roman" pitchFamily="18" charset="0"/>
              </a:rPr>
              <a:t>психомоторною </a:t>
            </a:r>
            <a:r>
              <a:rPr lang="uk-UA" sz="2000" dirty="0" smtClean="0">
                <a:latin typeface="Times New Roman" pitchFamily="18" charset="0"/>
                <a:cs typeface="Times New Roman" pitchFamily="18" charset="0"/>
              </a:rPr>
              <a:t>збудливістю, </a:t>
            </a:r>
            <a:r>
              <a:rPr lang="uk-UA" sz="2000" dirty="0" smtClean="0">
                <a:latin typeface="Times New Roman" pitchFamily="18" charset="0"/>
                <a:cs typeface="Times New Roman" pitchFamily="18" charset="0"/>
              </a:rPr>
              <a:t>розгальмованістю, </a:t>
            </a:r>
            <a:r>
              <a:rPr lang="uk-UA" sz="2000" dirty="0" smtClean="0">
                <a:latin typeface="Times New Roman" pitchFamily="18" charset="0"/>
                <a:cs typeface="Times New Roman" pitchFamily="18" charset="0"/>
              </a:rPr>
              <a:t>нерідко в поєднанні з агресією і імпульсивністю. Інші, навпаки, пасивні, мляві, загальмовані, зі слабкою реакцією на стимули;</a:t>
            </a:r>
          </a:p>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період </a:t>
            </a:r>
            <a:r>
              <a:rPr lang="uk-UA" sz="2000" dirty="0" smtClean="0">
                <a:latin typeface="Times New Roman" pitchFamily="18" charset="0"/>
                <a:cs typeface="Times New Roman" pitchFamily="18" charset="0"/>
              </a:rPr>
              <a:t>статевого дозрівання протікає складніше, з частим розвитком агресії до оточуючих, депресії, тривожних психічних розладів, епілепсії;</a:t>
            </a:r>
          </a:p>
          <a:p>
            <a:pPr marL="457200" indent="-457200" algn="just">
              <a:buClr>
                <a:schemeClr val="accent1"/>
              </a:buClr>
              <a:buFont typeface="+mj-lt"/>
              <a:buAutoNum type="arabicPeriod" startAt="6"/>
            </a:pPr>
            <a:r>
              <a:rPr lang="uk-UA" sz="2000" dirty="0" smtClean="0">
                <a:latin typeface="Times New Roman" pitchFamily="18" charset="0"/>
                <a:cs typeface="Times New Roman" pitchFamily="18" charset="0"/>
              </a:rPr>
              <a:t>в </a:t>
            </a:r>
            <a:r>
              <a:rPr lang="uk-UA" sz="2000" dirty="0" smtClean="0">
                <a:latin typeface="Times New Roman" pitchFamily="18" charset="0"/>
                <a:cs typeface="Times New Roman" pitchFamily="18" charset="0"/>
              </a:rPr>
              <a:t>школі деякі діти створюють уявне враження геніїв: вони з легкістю можуть повторити напам'ять вірш або пісню, прослухавши їх один раз, хоча інші предмети </a:t>
            </a:r>
            <a:r>
              <a:rPr lang="uk-UA" sz="2000" dirty="0" smtClean="0">
                <a:latin typeface="Times New Roman" pitchFamily="18" charset="0"/>
                <a:cs typeface="Times New Roman" pitchFamily="18" charset="0"/>
              </a:rPr>
              <a:t>даються їм важко </a:t>
            </a:r>
            <a:r>
              <a:rPr lang="uk-UA" sz="2000" dirty="0" smtClean="0">
                <a:latin typeface="Times New Roman" pitchFamily="18" charset="0"/>
                <a:cs typeface="Times New Roman" pitchFamily="18" charset="0"/>
              </a:rPr>
              <a:t>для вивчення. </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0"/>
            <a:ext cx="4536504" cy="41452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84648" y="2060849"/>
            <a:ext cx="4659352" cy="4797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562074"/>
          </a:xfrm>
        </p:spPr>
        <p:txBody>
          <a:bodyPr/>
          <a:lstStyle/>
          <a:p>
            <a:pPr algn="ctr"/>
            <a:r>
              <a:rPr lang="uk-UA" dirty="0" smtClean="0">
                <a:solidFill>
                  <a:schemeClr val="tx1"/>
                </a:solidFill>
                <a:latin typeface="Times New Roman" pitchFamily="18" charset="0"/>
                <a:cs typeface="Times New Roman" pitchFamily="18" charset="0"/>
              </a:rPr>
              <a:t>Статистичні данні</a:t>
            </a:r>
            <a:endParaRPr lang="uk-UA"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827584" y="1196752"/>
            <a:ext cx="7859216" cy="5277200"/>
          </a:xfrm>
        </p:spPr>
        <p:txBody>
          <a:bodyPr/>
          <a:lstStyle/>
          <a:p>
            <a:pPr algn="just">
              <a:buNone/>
            </a:pPr>
            <a:r>
              <a:rPr lang="uk-UA" dirty="0" smtClean="0">
                <a:latin typeface="Times New Roman" pitchFamily="18" charset="0"/>
                <a:cs typeface="Times New Roman" pitchFamily="18" charset="0"/>
              </a:rPr>
              <a:t>    За статистикою аутизмом в світі страждає понад 10 </a:t>
            </a:r>
            <a:r>
              <a:rPr lang="uk-UA" dirty="0" err="1" smtClean="0">
                <a:latin typeface="Times New Roman" pitchFamily="18" charset="0"/>
                <a:cs typeface="Times New Roman" pitchFamily="18" charset="0"/>
              </a:rPr>
              <a:t>млн</a:t>
            </a:r>
            <a:r>
              <a:rPr lang="uk-UA" dirty="0" smtClean="0">
                <a:latin typeface="Times New Roman" pitchFamily="18" charset="0"/>
                <a:cs typeface="Times New Roman" pitchFamily="18" charset="0"/>
              </a:rPr>
              <a:t> </a:t>
            </a:r>
          </a:p>
          <a:p>
            <a:pPr algn="just">
              <a:buNone/>
            </a:pPr>
            <a:r>
              <a:rPr lang="uk-UA" dirty="0" smtClean="0">
                <a:latin typeface="Times New Roman" pitchFamily="18" charset="0"/>
                <a:cs typeface="Times New Roman" pitchFamily="18" charset="0"/>
              </a:rPr>
              <a:t>осіб. Кілька десятків років тому на 10 000 жителів </a:t>
            </a:r>
          </a:p>
          <a:p>
            <a:pPr algn="just">
              <a:buNone/>
            </a:pPr>
            <a:r>
              <a:rPr lang="uk-UA" dirty="0" smtClean="0">
                <a:latin typeface="Times New Roman" pitchFamily="18" charset="0"/>
                <a:cs typeface="Times New Roman" pitchFamily="18" charset="0"/>
              </a:rPr>
              <a:t>припадав один </a:t>
            </a:r>
            <a:r>
              <a:rPr lang="uk-UA" dirty="0" err="1" smtClean="0">
                <a:latin typeface="Times New Roman" pitchFamily="18" charset="0"/>
                <a:cs typeface="Times New Roman" pitchFamily="18" charset="0"/>
              </a:rPr>
              <a:t>аутист</a:t>
            </a:r>
            <a:r>
              <a:rPr lang="uk-UA" dirty="0" smtClean="0">
                <a:latin typeface="Times New Roman" pitchFamily="18" charset="0"/>
                <a:cs typeface="Times New Roman" pitchFamily="18" charset="0"/>
              </a:rPr>
              <a:t>. Щороку їх стає на 11-17% більше. </a:t>
            </a:r>
          </a:p>
          <a:p>
            <a:pPr algn="just">
              <a:buNone/>
            </a:pPr>
            <a:r>
              <a:rPr lang="uk-UA" dirty="0" smtClean="0">
                <a:latin typeface="Times New Roman" pitchFamily="18" charset="0"/>
                <a:cs typeface="Times New Roman" pitchFamily="18" charset="0"/>
              </a:rPr>
              <a:t>На території Китаю ця цифра ще вище - 20%. </a:t>
            </a:r>
          </a:p>
          <a:p>
            <a:pPr algn="just">
              <a:buNone/>
            </a:pPr>
            <a:r>
              <a:rPr lang="uk-UA" dirty="0" smtClean="0">
                <a:latin typeface="Times New Roman" pitchFamily="18" charset="0"/>
                <a:cs typeface="Times New Roman" pitchFamily="18" charset="0"/>
              </a:rPr>
              <a:t>Сьогодні аутизмом страждає кожен сотий житель планети. </a:t>
            </a:r>
          </a:p>
          <a:p>
            <a:pPr algn="just">
              <a:buNone/>
            </a:pPr>
            <a:r>
              <a:rPr lang="uk-UA" dirty="0" smtClean="0">
                <a:latin typeface="Times New Roman" pitchFamily="18" charset="0"/>
                <a:cs typeface="Times New Roman" pitchFamily="18" charset="0"/>
              </a:rPr>
              <a:t>Представлена ​​таблиця відображає статистику аутизму в </a:t>
            </a:r>
          </a:p>
          <a:p>
            <a:pPr algn="just">
              <a:buNone/>
            </a:pPr>
            <a:r>
              <a:rPr lang="uk-UA" dirty="0" smtClean="0">
                <a:latin typeface="Times New Roman" pitchFamily="18" charset="0"/>
                <a:cs typeface="Times New Roman" pitchFamily="18" charset="0"/>
              </a:rPr>
              <a:t>світі. Вона дозволяє побачити, наскільки сильно зросла </a:t>
            </a:r>
          </a:p>
          <a:p>
            <a:pPr algn="just">
              <a:buNone/>
            </a:pPr>
            <a:r>
              <a:rPr lang="uk-UA" dirty="0" smtClean="0">
                <a:latin typeface="Times New Roman" pitchFamily="18" charset="0"/>
                <a:cs typeface="Times New Roman" pitchFamily="18" charset="0"/>
              </a:rPr>
              <a:t>кількість страждаючих цим психічним розладом людей з </a:t>
            </a:r>
          </a:p>
          <a:p>
            <a:pPr algn="just">
              <a:buNone/>
            </a:pPr>
            <a:r>
              <a:rPr lang="uk-UA" dirty="0" smtClean="0">
                <a:latin typeface="Times New Roman" pitchFamily="18" charset="0"/>
                <a:cs typeface="Times New Roman" pitchFamily="18" charset="0"/>
              </a:rPr>
              <a:t>1995 по 2017 рік:</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899592" y="1196752"/>
          <a:ext cx="7344816" cy="4104459"/>
        </p:xfrm>
        <a:graphic>
          <a:graphicData uri="http://schemas.openxmlformats.org/drawingml/2006/table">
            <a:tbl>
              <a:tblPr firstRow="1" bandRow="1">
                <a:tableStyleId>{5C22544A-7EE6-4342-B048-85BDC9FD1C3A}</a:tableStyleId>
              </a:tblPr>
              <a:tblGrid>
                <a:gridCol w="2026156"/>
                <a:gridCol w="5318660"/>
              </a:tblGrid>
              <a:tr h="456051">
                <a:tc>
                  <a:txBody>
                    <a:bodyPr/>
                    <a:lstStyle/>
                    <a:p>
                      <a:pPr algn="ctr"/>
                      <a:r>
                        <a:rPr lang="uk-UA" sz="2000" dirty="0" smtClean="0">
                          <a:solidFill>
                            <a:schemeClr val="tx1"/>
                          </a:solidFill>
                          <a:latin typeface="Times New Roman" pitchFamily="18" charset="0"/>
                          <a:cs typeface="Times New Roman" pitchFamily="18" charset="0"/>
                        </a:rPr>
                        <a:t>Рік</a:t>
                      </a:r>
                      <a:endParaRPr lang="ru-RU" sz="2000" dirty="0">
                        <a:solidFill>
                          <a:schemeClr val="tx1"/>
                        </a:solidFill>
                        <a:latin typeface="Times New Roman" pitchFamily="18" charset="0"/>
                        <a:cs typeface="Times New Roman" pitchFamily="18" charset="0"/>
                      </a:endParaRPr>
                    </a:p>
                  </a:txBody>
                  <a:tcPr/>
                </a:tc>
                <a:tc>
                  <a:txBody>
                    <a:bodyPr/>
                    <a:lstStyle/>
                    <a:p>
                      <a:pPr algn="ctr"/>
                      <a:r>
                        <a:rPr lang="uk-UA" sz="2000" dirty="0" smtClean="0">
                          <a:solidFill>
                            <a:schemeClr val="tx1"/>
                          </a:solidFill>
                          <a:latin typeface="Times New Roman" pitchFamily="18" charset="0"/>
                          <a:cs typeface="Times New Roman" pitchFamily="18" charset="0"/>
                        </a:rPr>
                        <a:t>Кількість </a:t>
                      </a:r>
                      <a:r>
                        <a:rPr lang="uk-UA" sz="2000" dirty="0" err="1" smtClean="0">
                          <a:solidFill>
                            <a:schemeClr val="tx1"/>
                          </a:solidFill>
                          <a:latin typeface="Times New Roman" pitchFamily="18" charset="0"/>
                          <a:cs typeface="Times New Roman" pitchFamily="18" charset="0"/>
                        </a:rPr>
                        <a:t>аутистів</a:t>
                      </a:r>
                      <a:r>
                        <a:rPr lang="uk-UA" sz="2000" dirty="0" smtClean="0">
                          <a:solidFill>
                            <a:schemeClr val="tx1"/>
                          </a:solidFill>
                          <a:latin typeface="Times New Roman" pitchFamily="18" charset="0"/>
                          <a:cs typeface="Times New Roman" pitchFamily="18" charset="0"/>
                        </a:rPr>
                        <a:t> по всьому світу</a:t>
                      </a:r>
                      <a:endParaRPr lang="ru-RU" sz="2000" dirty="0">
                        <a:solidFill>
                          <a:schemeClr val="tx1"/>
                        </a:solidFill>
                        <a:latin typeface="Times New Roman" pitchFamily="18" charset="0"/>
                        <a:cs typeface="Times New Roman" pitchFamily="18" charset="0"/>
                      </a:endParaRPr>
                    </a:p>
                  </a:txBody>
                  <a:tcPr/>
                </a:tc>
              </a:tr>
              <a:tr h="456051">
                <a:tc>
                  <a:txBody>
                    <a:bodyPr/>
                    <a:lstStyle/>
                    <a:p>
                      <a:r>
                        <a:rPr lang="uk-UA" dirty="0" smtClean="0"/>
                        <a:t>1995</a:t>
                      </a:r>
                      <a:endParaRPr lang="ru-RU" dirty="0"/>
                    </a:p>
                  </a:txBody>
                  <a:tcPr/>
                </a:tc>
                <a:tc>
                  <a:txBody>
                    <a:bodyPr/>
                    <a:lstStyle/>
                    <a:p>
                      <a:r>
                        <a:rPr lang="uk-UA" dirty="0" smtClean="0"/>
                        <a:t>1 з 5 000</a:t>
                      </a:r>
                      <a:endParaRPr lang="ru-RU" dirty="0"/>
                    </a:p>
                  </a:txBody>
                  <a:tcPr/>
                </a:tc>
              </a:tr>
              <a:tr h="456051">
                <a:tc>
                  <a:txBody>
                    <a:bodyPr/>
                    <a:lstStyle/>
                    <a:p>
                      <a:r>
                        <a:rPr lang="uk-UA" dirty="0" smtClean="0"/>
                        <a:t>2000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2 000</a:t>
                      </a:r>
                      <a:endParaRPr lang="ru-RU" dirty="0" smtClean="0"/>
                    </a:p>
                  </a:txBody>
                  <a:tcPr/>
                </a:tc>
              </a:tr>
              <a:tr h="456051">
                <a:tc>
                  <a:txBody>
                    <a:bodyPr/>
                    <a:lstStyle/>
                    <a:p>
                      <a:r>
                        <a:rPr lang="uk-UA" dirty="0" smtClean="0"/>
                        <a:t>2005</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300</a:t>
                      </a:r>
                      <a:endParaRPr lang="ru-RU" dirty="0" smtClean="0"/>
                    </a:p>
                  </a:txBody>
                  <a:tcPr/>
                </a:tc>
              </a:tr>
              <a:tr h="456051">
                <a:tc>
                  <a:txBody>
                    <a:bodyPr/>
                    <a:lstStyle/>
                    <a:p>
                      <a:r>
                        <a:rPr lang="uk-UA" dirty="0" smtClean="0"/>
                        <a:t>2008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150</a:t>
                      </a:r>
                      <a:endParaRPr lang="ru-RU" dirty="0" smtClean="0"/>
                    </a:p>
                  </a:txBody>
                  <a:tcPr/>
                </a:tc>
              </a:tr>
              <a:tr h="456051">
                <a:tc>
                  <a:txBody>
                    <a:bodyPr/>
                    <a:lstStyle/>
                    <a:p>
                      <a:r>
                        <a:rPr lang="uk-UA" dirty="0" smtClean="0"/>
                        <a:t>2010</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110 </a:t>
                      </a:r>
                      <a:endParaRPr lang="ru-RU" dirty="0" smtClean="0"/>
                    </a:p>
                  </a:txBody>
                  <a:tcPr/>
                </a:tc>
              </a:tr>
              <a:tr h="456051">
                <a:tc>
                  <a:txBody>
                    <a:bodyPr/>
                    <a:lstStyle/>
                    <a:p>
                      <a:r>
                        <a:rPr lang="uk-UA" dirty="0" smtClean="0"/>
                        <a:t>2012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88 </a:t>
                      </a:r>
                      <a:endParaRPr lang="ru-RU" dirty="0" smtClean="0"/>
                    </a:p>
                  </a:txBody>
                  <a:tcPr/>
                </a:tc>
              </a:tr>
              <a:tr h="456051">
                <a:tc>
                  <a:txBody>
                    <a:bodyPr/>
                    <a:lstStyle/>
                    <a:p>
                      <a:r>
                        <a:rPr lang="uk-UA" dirty="0" smtClean="0"/>
                        <a:t>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68 </a:t>
                      </a:r>
                      <a:endParaRPr lang="ru-RU" dirty="0" smtClean="0"/>
                    </a:p>
                  </a:txBody>
                  <a:tcPr/>
                </a:tc>
              </a:tr>
              <a:tr h="456051">
                <a:tc>
                  <a:txBody>
                    <a:bodyPr/>
                    <a:lstStyle/>
                    <a:p>
                      <a:r>
                        <a:rPr lang="uk-UA" dirty="0" smtClean="0"/>
                        <a:t>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1 з 50</a:t>
                      </a: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692696"/>
            <a:ext cx="7859216" cy="2592288"/>
          </a:xfrm>
        </p:spPr>
        <p:txBody>
          <a:bodyPr/>
          <a:lstStyle/>
          <a:p>
            <a:pPr algn="just">
              <a:buNone/>
            </a:pPr>
            <a:r>
              <a:rPr lang="uk-UA" dirty="0" smtClean="0">
                <a:latin typeface="Times New Roman" pitchFamily="18" charset="0"/>
                <a:cs typeface="Times New Roman" pitchFamily="18" charset="0"/>
              </a:rPr>
              <a:t>Число людей з РАС стрімко зростає. Як показує статистика </a:t>
            </a:r>
          </a:p>
          <a:p>
            <a:pPr algn="just">
              <a:buNone/>
            </a:pPr>
            <a:r>
              <a:rPr lang="uk-UA" dirty="0" smtClean="0">
                <a:latin typeface="Times New Roman" pitchFamily="18" charset="0"/>
                <a:cs typeface="Times New Roman" pitchFamily="18" charset="0"/>
              </a:rPr>
              <a:t>аутизму в світі на 2017 рік, хворих стало в 10 разів більше, </a:t>
            </a:r>
          </a:p>
          <a:p>
            <a:pPr algn="just">
              <a:buNone/>
            </a:pPr>
            <a:r>
              <a:rPr lang="uk-UA" dirty="0" smtClean="0">
                <a:latin typeface="Times New Roman" pitchFamily="18" charset="0"/>
                <a:cs typeface="Times New Roman" pitchFamily="18" charset="0"/>
              </a:rPr>
              <a:t>ніж було десять років тому. За прогнозами вчених в 2021 </a:t>
            </a:r>
          </a:p>
          <a:p>
            <a:pPr algn="just">
              <a:buNone/>
            </a:pPr>
            <a:r>
              <a:rPr lang="uk-UA" dirty="0" smtClean="0">
                <a:latin typeface="Times New Roman" pitchFamily="18" charset="0"/>
                <a:cs typeface="Times New Roman" pitchFamily="18" charset="0"/>
              </a:rPr>
              <a:t>році на цей розлад страждатиме кожен 30 житель планети. </a:t>
            </a:r>
          </a:p>
          <a:p>
            <a:pPr algn="just">
              <a:buNone/>
            </a:pPr>
            <a:r>
              <a:rPr lang="uk-UA" dirty="0" smtClean="0">
                <a:latin typeface="Times New Roman" pitchFamily="18" charset="0"/>
                <a:cs typeface="Times New Roman" pitchFamily="18" charset="0"/>
              </a:rPr>
              <a:t>А ще  через 5 років - кожен другий.</a:t>
            </a:r>
            <a:endParaRPr lang="uk-UA" dirty="0">
              <a:latin typeface="Times New Roman" pitchFamily="18" charset="0"/>
              <a:cs typeface="Times New Roman" pitchFamily="18" charset="0"/>
            </a:endParaRPr>
          </a:p>
        </p:txBody>
      </p:sp>
      <p:sp>
        <p:nvSpPr>
          <p:cNvPr id="2050" name="AutoShape 2" descr="Аутизм: правдивы ли слухи об эпидемии?, изображение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Аутизм: правдивы ли слухи об эпидемии?, изображение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cstate="print"/>
          <a:srcRect/>
          <a:stretch>
            <a:fillRect/>
          </a:stretch>
        </p:blipFill>
        <p:spPr bwMode="auto">
          <a:xfrm>
            <a:off x="1043608" y="3140968"/>
            <a:ext cx="6791325"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706090"/>
          </a:xfrm>
        </p:spPr>
        <p:txBody>
          <a:bodyPr/>
          <a:lstStyle/>
          <a:p>
            <a:pPr algn="ctr"/>
            <a:r>
              <a:rPr lang="uk-UA" dirty="0" smtClean="0">
                <a:solidFill>
                  <a:schemeClr val="tx1"/>
                </a:solidFill>
                <a:latin typeface="Times New Roman" pitchFamily="18" charset="0"/>
                <a:cs typeface="Times New Roman" pitchFamily="18" charset="0"/>
              </a:rPr>
              <a:t>Аутизм в Україні</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67544" y="908720"/>
            <a:ext cx="8064896" cy="2376264"/>
          </a:xfrm>
        </p:spPr>
        <p:txBody>
          <a:bodyPr>
            <a:noAutofit/>
          </a:bodyPr>
          <a:lstStyle/>
          <a:p>
            <a:pPr algn="ctr">
              <a:buNone/>
            </a:pPr>
            <a:r>
              <a:rPr lang="uk-UA" sz="2000" dirty="0" smtClean="0">
                <a:latin typeface="Times New Roman" pitchFamily="18" charset="0"/>
                <a:cs typeface="Times New Roman" pitchFamily="18" charset="0"/>
              </a:rPr>
              <a:t>За даними МОЗ на території України проживає 3200 </a:t>
            </a:r>
            <a:r>
              <a:rPr lang="uk-UA" sz="2000" dirty="0" err="1" smtClean="0">
                <a:latin typeface="Times New Roman" pitchFamily="18" charset="0"/>
                <a:cs typeface="Times New Roman" pitchFamily="18" charset="0"/>
              </a:rPr>
              <a:t>аутистів</a:t>
            </a:r>
            <a:r>
              <a:rPr lang="uk-UA" sz="2000" dirty="0" smtClean="0">
                <a:latin typeface="Times New Roman" pitchFamily="18" charset="0"/>
                <a:cs typeface="Times New Roman" pitchFamily="18" charset="0"/>
              </a:rPr>
              <a:t>. Але громадські організації вважають, що ця цифра сильно занижена. Насправді таких людей набагато більше. За статистикою дітей з аутизмом в Україні в 2005 році було 662, у 2010 - до 1838, а в 2016 майже 6 тис. Осіб. Окремі експерти стверджують, що за об'єктивними оцінками сьогодні в Україні людей страждають відхиленням в розвитку мінімум 78 тис. чоловік.</a:t>
            </a:r>
            <a:endParaRPr lang="uk-UA" sz="2000"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1331640" y="3429000"/>
            <a:ext cx="641032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908720"/>
            <a:ext cx="8352928" cy="1440160"/>
          </a:xfrm>
        </p:spPr>
        <p:txBody>
          <a:bodyPr>
            <a:noAutofit/>
          </a:bodyPr>
          <a:lstStyle/>
          <a:p>
            <a:pPr algn="ctr">
              <a:buNone/>
            </a:pPr>
            <a:r>
              <a:rPr lang="uk-UA" sz="2000" dirty="0" smtClean="0">
                <a:latin typeface="Times New Roman" pitchFamily="18" charset="0"/>
                <a:cs typeface="Times New Roman" pitchFamily="18" charset="0"/>
              </a:rPr>
              <a:t>У США для всіх дітей в 1,5 </a:t>
            </a:r>
            <a:r>
              <a:rPr lang="uk-UA" sz="2000" dirty="0" smtClean="0">
                <a:latin typeface="Times New Roman" pitchFamily="18" charset="0"/>
                <a:cs typeface="Times New Roman" pitchFamily="18" charset="0"/>
              </a:rPr>
              <a:t>року </a:t>
            </a:r>
            <a:r>
              <a:rPr lang="uk-UA" sz="2000" dirty="0" smtClean="0">
                <a:latin typeface="Times New Roman" pitchFamily="18" charset="0"/>
                <a:cs typeface="Times New Roman" pitchFamily="18" charset="0"/>
              </a:rPr>
              <a:t>проводиться тестування батьків на предмет </a:t>
            </a:r>
            <a:endParaRPr lang="uk-UA" sz="2000" dirty="0" smtClean="0">
              <a:latin typeface="Times New Roman" pitchFamily="18" charset="0"/>
              <a:cs typeface="Times New Roman" pitchFamily="18" charset="0"/>
            </a:endParaRPr>
          </a:p>
          <a:p>
            <a:pPr algn="ctr">
              <a:buNone/>
            </a:pPr>
            <a:r>
              <a:rPr lang="uk-UA" sz="2000" dirty="0" smtClean="0">
                <a:latin typeface="Times New Roman" pitchFamily="18" charset="0"/>
                <a:cs typeface="Times New Roman" pitchFamily="18" charset="0"/>
              </a:rPr>
              <a:t>виключення </a:t>
            </a:r>
            <a:r>
              <a:rPr lang="uk-UA" sz="2000" dirty="0" smtClean="0">
                <a:latin typeface="Times New Roman" pitchFamily="18" charset="0"/>
                <a:cs typeface="Times New Roman" pitchFamily="18" charset="0"/>
              </a:rPr>
              <a:t>аутизму у дитини (тест називається «Перевірка на аутизм </a:t>
            </a:r>
            <a:r>
              <a:rPr lang="uk-UA" sz="2000" dirty="0" smtClean="0">
                <a:latin typeface="Times New Roman" pitchFamily="18" charset="0"/>
                <a:cs typeface="Times New Roman" pitchFamily="18" charset="0"/>
              </a:rPr>
              <a:t>для </a:t>
            </a:r>
          </a:p>
          <a:p>
            <a:pPr algn="ctr">
              <a:buNone/>
            </a:pPr>
            <a:r>
              <a:rPr lang="uk-UA" sz="2000" dirty="0" smtClean="0">
                <a:latin typeface="Times New Roman" pitchFamily="18" charset="0"/>
                <a:cs typeface="Times New Roman" pitchFamily="18" charset="0"/>
              </a:rPr>
              <a:t>маленьких </a:t>
            </a:r>
            <a:r>
              <a:rPr lang="uk-UA" sz="2000" dirty="0" smtClean="0">
                <a:latin typeface="Times New Roman" pitchFamily="18" charset="0"/>
                <a:cs typeface="Times New Roman" pitchFamily="18" charset="0"/>
              </a:rPr>
              <a:t>дітей»). Цей нескладний тест може допомогти батькам </a:t>
            </a:r>
            <a:r>
              <a:rPr lang="uk-UA" sz="2000" dirty="0" smtClean="0">
                <a:latin typeface="Times New Roman" pitchFamily="18" charset="0"/>
                <a:cs typeface="Times New Roman" pitchFamily="18" charset="0"/>
              </a:rPr>
              <a:t>самим визначитися </a:t>
            </a:r>
            <a:r>
              <a:rPr lang="uk-UA" sz="2000" dirty="0" smtClean="0">
                <a:latin typeface="Times New Roman" pitchFamily="18" charset="0"/>
                <a:cs typeface="Times New Roman" pitchFamily="18" charset="0"/>
              </a:rPr>
              <a:t>в необхідності консультації фахівця </a:t>
            </a:r>
            <a:r>
              <a:rPr lang="uk-UA" sz="2000" dirty="0" smtClean="0">
                <a:latin typeface="Times New Roman" pitchFamily="18" charset="0"/>
                <a:cs typeface="Times New Roman" pitchFamily="18" charset="0"/>
              </a:rPr>
              <a:t>для своєї </a:t>
            </a:r>
            <a:r>
              <a:rPr lang="uk-UA" sz="2000" dirty="0" smtClean="0">
                <a:latin typeface="Times New Roman" pitchFamily="18" charset="0"/>
                <a:cs typeface="Times New Roman" pitchFamily="18" charset="0"/>
              </a:rPr>
              <a:t>дитини</a:t>
            </a:r>
            <a:r>
              <a:rPr lang="uk-UA" sz="2000" dirty="0" smtClean="0">
                <a:latin typeface="Times New Roman" pitchFamily="18" charset="0"/>
                <a:cs typeface="Times New Roman" pitchFamily="18" charset="0"/>
              </a:rPr>
              <a:t>.</a:t>
            </a:r>
          </a:p>
          <a:p>
            <a:pPr algn="ctr">
              <a:buNone/>
            </a:pP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33794" name="Picture 2" descr="Аутизм и расстройства аутистического спектра:масштаб проблемы"/>
          <p:cNvPicPr>
            <a:picLocks noChangeAspect="1" noChangeArrowheads="1"/>
          </p:cNvPicPr>
          <p:nvPr/>
        </p:nvPicPr>
        <p:blipFill>
          <a:blip r:embed="rId2" cstate="print"/>
          <a:srcRect/>
          <a:stretch>
            <a:fillRect/>
          </a:stretch>
        </p:blipFill>
        <p:spPr bwMode="auto">
          <a:xfrm>
            <a:off x="2555776" y="2852936"/>
            <a:ext cx="3952875" cy="3752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quot;аутизм це&quot;"/>
          <p:cNvPicPr>
            <a:picLocks noChangeAspect="1" noChangeArrowheads="1"/>
          </p:cNvPicPr>
          <p:nvPr/>
        </p:nvPicPr>
        <p:blipFill>
          <a:blip r:embed="rId2" cstate="print"/>
          <a:srcRect/>
          <a:stretch>
            <a:fillRect/>
          </a:stretch>
        </p:blipFill>
        <p:spPr bwMode="auto">
          <a:xfrm>
            <a:off x="0" y="0"/>
            <a:ext cx="4114800" cy="3769222"/>
          </a:xfrm>
          <a:prstGeom prst="rect">
            <a:avLst/>
          </a:prstGeom>
          <a:ln>
            <a:noFill/>
          </a:ln>
          <a:effectLst>
            <a:softEdge rad="112500"/>
          </a:effectLst>
        </p:spPr>
      </p:pic>
      <p:sp>
        <p:nvSpPr>
          <p:cNvPr id="5" name="Прямоугольник 4"/>
          <p:cNvSpPr/>
          <p:nvPr/>
        </p:nvSpPr>
        <p:spPr>
          <a:xfrm>
            <a:off x="3923928" y="1916832"/>
            <a:ext cx="4572000" cy="4154984"/>
          </a:xfrm>
          <a:prstGeom prst="rect">
            <a:avLst/>
          </a:prstGeom>
        </p:spPr>
        <p:txBody>
          <a:bodyPr>
            <a:spAutoFit/>
          </a:bodyPr>
          <a:lstStyle/>
          <a:p>
            <a:pPr algn="ctr">
              <a:buNone/>
            </a:pPr>
            <a:r>
              <a:rPr lang="vi-VN" sz="2400" b="1" dirty="0" smtClean="0">
                <a:latin typeface="Times New Roman" pitchFamily="18" charset="0"/>
                <a:cs typeface="Times New Roman" pitchFamily="18" charset="0"/>
              </a:rPr>
              <a:t>Аути́зм</a:t>
            </a:r>
            <a:r>
              <a:rPr lang="vi-VN" sz="2400" dirty="0" smtClean="0">
                <a:latin typeface="Times New Roman" pitchFamily="18" charset="0"/>
                <a:cs typeface="Times New Roman" pitchFamily="18" charset="0"/>
              </a:rPr>
              <a:t> (грец. </a:t>
            </a:r>
            <a:r>
              <a:rPr lang="en-US" sz="2400" dirty="0" smtClean="0">
                <a:latin typeface="Times New Roman" pitchFamily="18" charset="0"/>
                <a:cs typeface="Times New Roman" pitchFamily="18" charset="0"/>
              </a:rPr>
              <a:t>autos </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сам»; </a:t>
            </a:r>
            <a:r>
              <a:rPr lang="ru-RU"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«занурення в себе») </a:t>
            </a:r>
            <a:r>
              <a:rPr lang="ru-RU"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розлад розвитку нервової системи, що характеризується порушенням соціальної взаємодії, вербальної й невербальної комунікації, і повторюваною поведінкою, існують складнощі у взаємодії із зовнішнім світом, з цього приводу виникають порушення в соціалізації.</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95536" y="1268760"/>
          <a:ext cx="8208912" cy="4721540"/>
        </p:xfrm>
        <a:graphic>
          <a:graphicData uri="http://schemas.openxmlformats.org/drawingml/2006/table">
            <a:tbl>
              <a:tblPr firstRow="1" bandRow="1">
                <a:tableStyleId>{5C22544A-7EE6-4342-B048-85BDC9FD1C3A}</a:tableStyleId>
              </a:tblPr>
              <a:tblGrid>
                <a:gridCol w="6552728"/>
                <a:gridCol w="864096"/>
                <a:gridCol w="792088"/>
              </a:tblGrid>
              <a:tr h="432244">
                <a:tc>
                  <a:txBody>
                    <a:bodyPr/>
                    <a:lstStyle/>
                    <a:p>
                      <a:pPr algn="ctr"/>
                      <a:r>
                        <a:rPr lang="uk-UA" sz="2000" dirty="0" smtClean="0">
                          <a:solidFill>
                            <a:schemeClr val="tx1"/>
                          </a:solidFill>
                          <a:latin typeface="Times New Roman" pitchFamily="18" charset="0"/>
                          <a:cs typeface="Times New Roman" pitchFamily="18" charset="0"/>
                        </a:rPr>
                        <a:t>Питання</a:t>
                      </a:r>
                      <a:endParaRPr lang="ru-RU" sz="2000" dirty="0">
                        <a:solidFill>
                          <a:schemeClr val="tx1"/>
                        </a:solidFill>
                        <a:latin typeface="Times New Roman" pitchFamily="18" charset="0"/>
                        <a:cs typeface="Times New Roman" pitchFamily="18" charset="0"/>
                      </a:endParaRPr>
                    </a:p>
                  </a:txBody>
                  <a:tcPr/>
                </a:tc>
                <a:tc>
                  <a:txBody>
                    <a:bodyPr/>
                    <a:lstStyle/>
                    <a:p>
                      <a:pPr algn="ctr"/>
                      <a:r>
                        <a:rPr lang="uk-UA" sz="2000" dirty="0" smtClean="0">
                          <a:solidFill>
                            <a:schemeClr val="tx1"/>
                          </a:solidFill>
                          <a:latin typeface="Times New Roman" pitchFamily="18" charset="0"/>
                          <a:cs typeface="Times New Roman" pitchFamily="18" charset="0"/>
                        </a:rPr>
                        <a:t>Так</a:t>
                      </a:r>
                      <a:endParaRPr lang="ru-RU" sz="2000" dirty="0">
                        <a:solidFill>
                          <a:schemeClr val="tx1"/>
                        </a:solidFill>
                        <a:latin typeface="Times New Roman" pitchFamily="18" charset="0"/>
                        <a:cs typeface="Times New Roman" pitchFamily="18" charset="0"/>
                      </a:endParaRPr>
                    </a:p>
                  </a:txBody>
                  <a:tcPr/>
                </a:tc>
                <a:tc>
                  <a:txBody>
                    <a:bodyPr/>
                    <a:lstStyle/>
                    <a:p>
                      <a:pPr algn="ctr"/>
                      <a:r>
                        <a:rPr lang="uk-UA" sz="2000" dirty="0" smtClean="0">
                          <a:solidFill>
                            <a:schemeClr val="tx1"/>
                          </a:solidFill>
                          <a:latin typeface="Times New Roman" pitchFamily="18" charset="0"/>
                          <a:cs typeface="Times New Roman" pitchFamily="18" charset="0"/>
                        </a:rPr>
                        <a:t>Ні</a:t>
                      </a:r>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latin typeface="Times New Roman" pitchFamily="18" charset="0"/>
                          <a:cs typeface="Times New Roman" pitchFamily="18" charset="0"/>
                        </a:rPr>
                        <a:t>1.Дитині подобається, коли його беруть на руки, садять на коліна, заколисують?</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2. </a:t>
                      </a:r>
                      <a:r>
                        <a:rPr lang="uk-UA" sz="1800" dirty="0" smtClean="0">
                          <a:latin typeface="Times New Roman" pitchFamily="18" charset="0"/>
                          <a:cs typeface="Times New Roman" pitchFamily="18" charset="0"/>
                        </a:rPr>
                        <a:t>Малюк цікавиться іншими дітьми?</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3. </a:t>
                      </a:r>
                      <a:r>
                        <a:rPr lang="uk-UA" sz="1800" dirty="0" smtClean="0">
                          <a:latin typeface="Times New Roman" pitchFamily="18" charset="0"/>
                          <a:cs typeface="Times New Roman" pitchFamily="18" charset="0"/>
                        </a:rPr>
                        <a:t>Дитина любить кудись залізати, підніматися по сходах?</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4. </a:t>
                      </a:r>
                      <a:r>
                        <a:rPr lang="uk-UA" sz="1800" dirty="0" smtClean="0">
                          <a:latin typeface="Times New Roman" pitchFamily="18" charset="0"/>
                          <a:cs typeface="Times New Roman" pitchFamily="18" charset="0"/>
                        </a:rPr>
                        <a:t>Малюкові подобаються ігри з батьками?</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5. </a:t>
                      </a:r>
                      <a:r>
                        <a:rPr lang="uk-UA" sz="1800" dirty="0" smtClean="0">
                          <a:latin typeface="Times New Roman" pitchFamily="18" charset="0"/>
                          <a:cs typeface="Times New Roman" pitchFamily="18" charset="0"/>
                        </a:rPr>
                        <a:t> Чи</a:t>
                      </a:r>
                      <a:r>
                        <a:rPr lang="uk-UA" sz="1800" baseline="0" dirty="0" smtClean="0">
                          <a:latin typeface="Times New Roman" pitchFamily="18" charset="0"/>
                          <a:cs typeface="Times New Roman" pitchFamily="18" charset="0"/>
                        </a:rPr>
                        <a:t> і</a:t>
                      </a:r>
                      <a:r>
                        <a:rPr lang="uk-UA" sz="1800" dirty="0" smtClean="0">
                          <a:latin typeface="Times New Roman" pitchFamily="18" charset="0"/>
                          <a:cs typeface="Times New Roman" pitchFamily="18" charset="0"/>
                        </a:rPr>
                        <a:t>мітує дитина якісь дії ( «готує чай» в іграшковому посуді, управляє машинкою і т.д.)?</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6. </a:t>
                      </a:r>
                      <a:r>
                        <a:rPr lang="uk-UA" sz="1800" dirty="0" smtClean="0">
                          <a:latin typeface="Times New Roman" pitchFamily="18" charset="0"/>
                          <a:cs typeface="Times New Roman" pitchFamily="18" charset="0"/>
                        </a:rPr>
                        <a:t> Чи використовує малюк вказівний палець для вказівки на предмет, що цікавить його?</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7. </a:t>
                      </a:r>
                      <a:r>
                        <a:rPr lang="uk-UA" sz="1800" dirty="0" smtClean="0">
                          <a:latin typeface="Times New Roman" pitchFamily="18" charset="0"/>
                          <a:cs typeface="Times New Roman" pitchFamily="18" charset="0"/>
                        </a:rPr>
                        <a:t> Чи</a:t>
                      </a:r>
                      <a:r>
                        <a:rPr lang="uk-UA" sz="1800" baseline="0" dirty="0" smtClean="0">
                          <a:latin typeface="Times New Roman" pitchFamily="18" charset="0"/>
                          <a:cs typeface="Times New Roman" pitchFamily="18" charset="0"/>
                        </a:rPr>
                        <a:t> п</a:t>
                      </a:r>
                      <a:r>
                        <a:rPr lang="uk-UA" sz="1800" dirty="0" smtClean="0">
                          <a:latin typeface="Times New Roman" pitchFamily="18" charset="0"/>
                          <a:cs typeface="Times New Roman" pitchFamily="18" charset="0"/>
                        </a:rPr>
                        <a:t>риносила дитина коли-небудь який-небудь предмет, щоб показати його вам?</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r h="432244">
                <a:tc>
                  <a:txBody>
                    <a:bodyPr/>
                    <a:lstStyle/>
                    <a:p>
                      <a:r>
                        <a:rPr lang="uk-UA" sz="1800" dirty="0" smtClean="0">
                          <a:solidFill>
                            <a:schemeClr val="tx1"/>
                          </a:solidFill>
                          <a:latin typeface="Times New Roman" pitchFamily="18" charset="0"/>
                          <a:cs typeface="Times New Roman" pitchFamily="18" charset="0"/>
                        </a:rPr>
                        <a:t>8. </a:t>
                      </a:r>
                      <a:r>
                        <a:rPr lang="uk-UA" sz="1800" dirty="0" smtClean="0">
                          <a:latin typeface="Times New Roman" pitchFamily="18" charset="0"/>
                          <a:cs typeface="Times New Roman" pitchFamily="18" charset="0"/>
                        </a:rPr>
                        <a:t> Чи дивиться малюк в очі незнайомій людині?</a:t>
                      </a:r>
                      <a:endParaRPr lang="ru-RU" sz="1800" dirty="0">
                        <a:solidFill>
                          <a:schemeClr val="tx1"/>
                        </a:solidFill>
                        <a:latin typeface="Times New Roman" pitchFamily="18" charset="0"/>
                        <a:cs typeface="Times New Roman" pitchFamily="18" charset="0"/>
                      </a:endParaRPr>
                    </a:p>
                  </a:txBody>
                  <a:tcPr/>
                </a:tc>
                <a:tc>
                  <a:txBody>
                    <a:bodyPr/>
                    <a:lstStyle/>
                    <a:p>
                      <a:endParaRPr lang="ru-RU" sz="2000">
                        <a:solidFill>
                          <a:schemeClr val="tx1"/>
                        </a:solidFill>
                        <a:latin typeface="Times New Roman" pitchFamily="18" charset="0"/>
                        <a:cs typeface="Times New Roman" pitchFamily="18" charset="0"/>
                      </a:endParaRPr>
                    </a:p>
                  </a:txBody>
                  <a:tcPr/>
                </a:tc>
                <a:tc>
                  <a:txBody>
                    <a:bodyPr/>
                    <a:lstStyle/>
                    <a:p>
                      <a:endParaRPr lang="ru-RU" sz="2000" dirty="0">
                        <a:solidFill>
                          <a:schemeClr val="tx1"/>
                        </a:solidFill>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1331640" y="332656"/>
            <a:ext cx="6552728" cy="369332"/>
          </a:xfrm>
          <a:prstGeom prst="rect">
            <a:avLst/>
          </a:prstGeom>
        </p:spPr>
        <p:txBody>
          <a:bodyPr wrap="square">
            <a:spAutoFit/>
          </a:bodyPr>
          <a:lstStyle/>
          <a:p>
            <a:pPr algn="ctr"/>
            <a:r>
              <a:rPr lang="uk-UA" b="1" i="1" dirty="0" smtClean="0">
                <a:latin typeface="Times New Roman" pitchFamily="18" charset="0"/>
                <a:cs typeface="Times New Roman" pitchFamily="18" charset="0"/>
              </a:rPr>
              <a:t>На кожне з питань слід дати відповідь «Так» або «Ні</a:t>
            </a:r>
            <a:r>
              <a:rPr lang="uk-UA" b="1" i="1"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23527" y="476672"/>
          <a:ext cx="8208912" cy="3114040"/>
        </p:xfrm>
        <a:graphic>
          <a:graphicData uri="http://schemas.openxmlformats.org/drawingml/2006/table">
            <a:tbl>
              <a:tblPr bandRow="1">
                <a:tableStyleId>{5C22544A-7EE6-4342-B048-85BDC9FD1C3A}</a:tableStyleId>
              </a:tblPr>
              <a:tblGrid>
                <a:gridCol w="6624737"/>
                <a:gridCol w="720080"/>
                <a:gridCol w="86409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dirty="0" smtClean="0">
                          <a:solidFill>
                            <a:schemeClr val="tx1"/>
                          </a:solidFill>
                          <a:latin typeface="Times New Roman" pitchFamily="18" charset="0"/>
                          <a:cs typeface="Times New Roman" pitchFamily="18" charset="0"/>
                        </a:rPr>
                        <a:t>9. </a:t>
                      </a:r>
                      <a:r>
                        <a:rPr lang="uk-UA" sz="1800" dirty="0" smtClean="0">
                          <a:latin typeface="Times New Roman" pitchFamily="18" charset="0"/>
                          <a:cs typeface="Times New Roman" pitchFamily="18" charset="0"/>
                        </a:rPr>
                        <a:t> Вкажіть пальцем на будь-якої предмет поза увагою малюка і скажіть: «Дивись!», Або ж скажіть назву іграшки ( «машинка» або «лялька»). Перевірте реакцію дитини: повернув він голову, щоб подивитися на предмет (а не на рух вашої руки)?</a:t>
                      </a:r>
                      <a:endParaRPr lang="ru-RU" sz="1800" dirty="0" smtClean="0">
                        <a:solidFill>
                          <a:schemeClr val="tx1"/>
                        </a:solidFill>
                        <a:latin typeface="Times New Roman" pitchFamily="18" charset="0"/>
                        <a:cs typeface="Times New Roman" pitchFamily="18" charset="0"/>
                      </a:endParaRPr>
                    </a:p>
                  </a:txBody>
                  <a:tcPr/>
                </a:tc>
                <a:tc>
                  <a:txBody>
                    <a:bodyPr/>
                    <a:lstStyle/>
                    <a:p>
                      <a:endParaRPr lang="ru-RU"/>
                    </a:p>
                  </a:txBody>
                  <a:tcPr/>
                </a:tc>
                <a:tc>
                  <a:txBody>
                    <a:bodyPr/>
                    <a:lstStyle/>
                    <a:p>
                      <a:endParaRPr lang="ru-RU" dirty="0"/>
                    </a:p>
                  </a:txBody>
                  <a:tcPr/>
                </a:tc>
              </a:tr>
              <a:tr h="370840">
                <a:tc>
                  <a:txBody>
                    <a:bodyPr/>
                    <a:lstStyle/>
                    <a:p>
                      <a:r>
                        <a:rPr lang="uk-UA" dirty="0" smtClean="0"/>
                        <a:t>10. </a:t>
                      </a:r>
                      <a:r>
                        <a:rPr lang="uk-UA" sz="1800" dirty="0" smtClean="0">
                          <a:latin typeface="Times New Roman" pitchFamily="18" charset="0"/>
                          <a:cs typeface="Times New Roman" pitchFamily="18" charset="0"/>
                        </a:rPr>
                        <a:t>Треба дати малюкові іграшкову ложечку і чашку і попросити «зробити чай». Чи підтримає дитина гру і уявить, ніби робить чай?</a:t>
                      </a:r>
                      <a:endParaRPr lang="ru-RU" dirty="0"/>
                    </a:p>
                  </a:txBody>
                  <a:tcPr/>
                </a:tc>
                <a:tc>
                  <a:txBody>
                    <a:bodyPr/>
                    <a:lstStyle/>
                    <a:p>
                      <a:endParaRPr lang="ru-RU"/>
                    </a:p>
                  </a:txBody>
                  <a:tcPr/>
                </a:tc>
                <a:tc>
                  <a:txBody>
                    <a:bodyPr/>
                    <a:lstStyle/>
                    <a:p>
                      <a:endParaRPr lang="ru-RU" dirty="0"/>
                    </a:p>
                  </a:txBody>
                  <a:tcPr/>
                </a:tc>
              </a:tr>
              <a:tr h="370840">
                <a:tc>
                  <a:txBody>
                    <a:bodyPr/>
                    <a:lstStyle/>
                    <a:p>
                      <a:r>
                        <a:rPr lang="uk-UA" dirty="0" smtClean="0"/>
                        <a:t>11.</a:t>
                      </a:r>
                      <a:r>
                        <a:rPr lang="uk-UA" sz="1800" dirty="0" smtClean="0">
                          <a:latin typeface="Times New Roman" pitchFamily="18" charset="0"/>
                          <a:cs typeface="Times New Roman" pitchFamily="18" charset="0"/>
                        </a:rPr>
                        <a:t>  Задайте дитині питання «Де кубики? або лялька ». Чи покаже малюк на цей предмет пальцем?</a:t>
                      </a:r>
                      <a:endParaRPr lang="ru-RU" dirty="0"/>
                    </a:p>
                  </a:txBody>
                  <a:tcPr/>
                </a:tc>
                <a:tc>
                  <a:txBody>
                    <a:bodyPr/>
                    <a:lstStyle/>
                    <a:p>
                      <a:endParaRPr lang="ru-RU" dirty="0"/>
                    </a:p>
                  </a:txBody>
                  <a:tcPr/>
                </a:tc>
                <a:tc>
                  <a:txBody>
                    <a:bodyPr/>
                    <a:lstStyle/>
                    <a:p>
                      <a:endParaRPr lang="ru-RU" dirty="0"/>
                    </a:p>
                  </a:txBody>
                  <a:tcPr/>
                </a:tc>
              </a:tr>
              <a:tr h="370840">
                <a:tc>
                  <a:txBody>
                    <a:bodyPr/>
                    <a:lstStyle/>
                    <a:p>
                      <a:r>
                        <a:rPr lang="uk-UA" dirty="0" smtClean="0"/>
                        <a:t>12. </a:t>
                      </a:r>
                      <a:r>
                        <a:rPr lang="uk-UA" sz="1800" dirty="0" smtClean="0">
                          <a:latin typeface="Times New Roman" pitchFamily="18" charset="0"/>
                          <a:cs typeface="Times New Roman" pitchFamily="18" charset="0"/>
                        </a:rPr>
                        <a:t> Чи може дитина побудувати піраміду або вежу з кубиків?</a:t>
                      </a:r>
                      <a:endParaRPr lang="ru-RU" dirty="0"/>
                    </a:p>
                  </a:txBody>
                  <a:tcPr/>
                </a:tc>
                <a:tc>
                  <a:txBody>
                    <a:bodyPr/>
                    <a:lstStyle/>
                    <a:p>
                      <a:endParaRPr lang="ru-RU" dirty="0"/>
                    </a:p>
                  </a:txBody>
                  <a:tcPr/>
                </a:tc>
                <a:tc>
                  <a:txBody>
                    <a:bodyPr/>
                    <a:lstStyle/>
                    <a:p>
                      <a:endParaRPr lang="ru-RU" dirty="0"/>
                    </a:p>
                  </a:txBody>
                  <a:tcPr/>
                </a:tc>
              </a:tr>
            </a:tbl>
          </a:graphicData>
        </a:graphic>
      </p:graphicFrame>
      <p:sp>
        <p:nvSpPr>
          <p:cNvPr id="5" name="Прямоугольник 4"/>
          <p:cNvSpPr/>
          <p:nvPr/>
        </p:nvSpPr>
        <p:spPr>
          <a:xfrm>
            <a:off x="755576" y="4005064"/>
            <a:ext cx="7560840" cy="984885"/>
          </a:xfrm>
          <a:prstGeom prst="rect">
            <a:avLst/>
          </a:prstGeom>
        </p:spPr>
        <p:txBody>
          <a:bodyPr wrap="square">
            <a:spAutoFit/>
          </a:bodyPr>
          <a:lstStyle/>
          <a:p>
            <a:pPr algn="ctr"/>
            <a:r>
              <a:rPr lang="uk-UA" sz="2000" b="1" i="1" dirty="0" smtClean="0">
                <a:latin typeface="Times New Roman" pitchFamily="18" charset="0"/>
                <a:cs typeface="Times New Roman" pitchFamily="18" charset="0"/>
              </a:rPr>
              <a:t>Якщо більшість відповідей буде «ні», то вірогідність наявності аутизму у дитини дуже висока. </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88640"/>
            <a:ext cx="3629968" cy="461665"/>
          </a:xfrm>
          <a:prstGeom prst="rect">
            <a:avLst/>
          </a:prstGeom>
        </p:spPr>
        <p:txBody>
          <a:bodyPr wrap="none">
            <a:spAutoFit/>
          </a:bodyPr>
          <a:lstStyle/>
          <a:p>
            <a:r>
              <a:rPr lang="uk-UA" sz="2400" dirty="0" smtClean="0">
                <a:latin typeface="Times New Roman" pitchFamily="18" charset="0"/>
                <a:cs typeface="Times New Roman" pitchFamily="18" charset="0"/>
              </a:rPr>
              <a:t>Лікування аутизму у дітей</a:t>
            </a:r>
            <a:endParaRPr lang="ru-RU" sz="2400" dirty="0">
              <a:latin typeface="Times New Roman" pitchFamily="18" charset="0"/>
              <a:cs typeface="Times New Roman" pitchFamily="18" charset="0"/>
            </a:endParaRPr>
          </a:p>
        </p:txBody>
      </p:sp>
      <p:sp>
        <p:nvSpPr>
          <p:cNvPr id="5" name="Прямоугольник 4"/>
          <p:cNvSpPr/>
          <p:nvPr/>
        </p:nvSpPr>
        <p:spPr>
          <a:xfrm>
            <a:off x="467544" y="836712"/>
            <a:ext cx="8064896" cy="5078313"/>
          </a:xfrm>
          <a:prstGeom prst="rect">
            <a:avLst/>
          </a:prstGeom>
        </p:spPr>
        <p:txBody>
          <a:bodyPr wrap="square">
            <a:spAutoFit/>
          </a:bodyPr>
          <a:lstStyle/>
          <a:p>
            <a:pPr algn="ctr"/>
            <a:r>
              <a:rPr lang="uk-UA" b="1" i="1" dirty="0" smtClean="0"/>
              <a:t>Основні правила </a:t>
            </a:r>
            <a:r>
              <a:rPr lang="uk-UA" b="1" i="1" dirty="0" smtClean="0"/>
              <a:t>лікування</a:t>
            </a:r>
          </a:p>
          <a:p>
            <a:pPr marL="342900" indent="-342900">
              <a:buClr>
                <a:schemeClr val="accent1"/>
              </a:buClr>
              <a:buFont typeface="+mj-lt"/>
              <a:buAutoNum type="arabicPeriod"/>
            </a:pPr>
            <a:r>
              <a:rPr lang="uk-UA" dirty="0" smtClean="0">
                <a:latin typeface="Times New Roman" pitchFamily="18" charset="0"/>
                <a:cs typeface="Times New Roman" pitchFamily="18" charset="0"/>
              </a:rPr>
              <a:t> Необхідно вибрати психіатра, який має досвід роботи з </a:t>
            </a:r>
            <a:r>
              <a:rPr lang="uk-UA" dirty="0" err="1" smtClean="0">
                <a:latin typeface="Times New Roman" pitchFamily="18" charset="0"/>
                <a:cs typeface="Times New Roman" pitchFamily="18" charset="0"/>
              </a:rPr>
              <a:t>дітьми-аутистами</a:t>
            </a:r>
            <a:r>
              <a:rPr lang="uk-UA" dirty="0" smtClean="0">
                <a:latin typeface="Times New Roman" pitchFamily="18" charset="0"/>
                <a:cs typeface="Times New Roman" pitchFamily="18" charset="0"/>
              </a:rPr>
              <a:t>. Небажано змінювати лікарів, тому що кожен буде застосовувати свою програму, що не дозволить дитині закріпити отримані </a:t>
            </a:r>
            <a:r>
              <a:rPr lang="uk-UA" dirty="0" smtClean="0">
                <a:latin typeface="Times New Roman" pitchFamily="18" charset="0"/>
                <a:cs typeface="Times New Roman" pitchFamily="18" charset="0"/>
              </a:rPr>
              <a:t>навички.</a:t>
            </a:r>
          </a:p>
          <a:p>
            <a:pPr marL="342900" indent="-342900">
              <a:buClr>
                <a:schemeClr val="accent1"/>
              </a:buClr>
              <a:buFont typeface="+mj-lt"/>
              <a:buAutoNum type="arabicPeriod"/>
            </a:pPr>
            <a:r>
              <a:rPr lang="uk-UA" dirty="0" smtClean="0">
                <a:latin typeface="Times New Roman" pitchFamily="18" charset="0"/>
                <a:cs typeface="Times New Roman" pitchFamily="18" charset="0"/>
              </a:rPr>
              <a:t>У </a:t>
            </a:r>
            <a:r>
              <a:rPr lang="uk-UA" dirty="0" smtClean="0">
                <a:latin typeface="Times New Roman" pitchFamily="18" charset="0"/>
                <a:cs typeface="Times New Roman" pitchFamily="18" charset="0"/>
              </a:rPr>
              <a:t>лікуванні повинні брати участь всі родичі дитини, щоб воно тривало і вдома, на прогулянці і </a:t>
            </a:r>
            <a:r>
              <a:rPr lang="uk-UA" dirty="0" smtClean="0">
                <a:latin typeface="Times New Roman" pitchFamily="18" charset="0"/>
                <a:cs typeface="Times New Roman" pitchFamily="18" charset="0"/>
              </a:rPr>
              <a:t>т.д.</a:t>
            </a:r>
          </a:p>
          <a:p>
            <a:pPr marL="342900" indent="-342900">
              <a:buClr>
                <a:schemeClr val="accent1"/>
              </a:buClr>
              <a:buFont typeface="+mj-lt"/>
              <a:buAutoNum type="arabicPeriod"/>
            </a:pPr>
            <a:r>
              <a:rPr lang="uk-UA" dirty="0" smtClean="0">
                <a:latin typeface="Times New Roman" pitchFamily="18" charset="0"/>
                <a:cs typeface="Times New Roman" pitchFamily="18" charset="0"/>
              </a:rPr>
              <a:t>Лікування </a:t>
            </a:r>
            <a:r>
              <a:rPr lang="uk-UA" dirty="0" smtClean="0">
                <a:latin typeface="Times New Roman" pitchFamily="18" charset="0"/>
                <a:cs typeface="Times New Roman" pitchFamily="18" charset="0"/>
              </a:rPr>
              <a:t>полягає в безперервному повторенні отриманих навичок, щоб вони з часом не губилися. Стреси і хвороби можуть привести до </a:t>
            </a:r>
            <a:r>
              <a:rPr lang="uk-UA" dirty="0" smtClean="0">
                <a:latin typeface="Times New Roman" pitchFamily="18" charset="0"/>
                <a:cs typeface="Times New Roman" pitchFamily="18" charset="0"/>
              </a:rPr>
              <a:t>початкового </a:t>
            </a:r>
            <a:r>
              <a:rPr lang="uk-UA" dirty="0" smtClean="0">
                <a:latin typeface="Times New Roman" pitchFamily="18" charset="0"/>
                <a:cs typeface="Times New Roman" pitchFamily="18" charset="0"/>
              </a:rPr>
              <a:t>стану і </a:t>
            </a:r>
            <a:r>
              <a:rPr lang="uk-UA" dirty="0" smtClean="0">
                <a:latin typeface="Times New Roman" pitchFamily="18" charset="0"/>
                <a:cs typeface="Times New Roman" pitchFamily="18" charset="0"/>
              </a:rPr>
              <a:t>поведінки.</a:t>
            </a:r>
          </a:p>
          <a:p>
            <a:pPr marL="342900" indent="-342900">
              <a:buClr>
                <a:schemeClr val="accent1"/>
              </a:buClr>
              <a:buFont typeface="+mj-lt"/>
              <a:buAutoNum type="arabicPeriod"/>
            </a:pPr>
            <a:r>
              <a:rPr lang="uk-UA" dirty="0" smtClean="0">
                <a:latin typeface="Times New Roman" pitchFamily="18" charset="0"/>
                <a:cs typeface="Times New Roman" pitchFamily="18" charset="0"/>
              </a:rPr>
              <a:t>У </a:t>
            </a:r>
            <a:r>
              <a:rPr lang="uk-UA" dirty="0" smtClean="0">
                <a:latin typeface="Times New Roman" pitchFamily="18" charset="0"/>
                <a:cs typeface="Times New Roman" pitchFamily="18" charset="0"/>
              </a:rPr>
              <a:t>дитини повинен бути чіткий режим дня, </a:t>
            </a:r>
            <a:r>
              <a:rPr lang="uk-UA" dirty="0" smtClean="0">
                <a:latin typeface="Times New Roman" pitchFamily="18" charset="0"/>
                <a:cs typeface="Times New Roman" pitchFamily="18" charset="0"/>
              </a:rPr>
              <a:t>якого </a:t>
            </a:r>
            <a:r>
              <a:rPr lang="uk-UA" dirty="0" smtClean="0">
                <a:latin typeface="Times New Roman" pitchFamily="18" charset="0"/>
                <a:cs typeface="Times New Roman" pitchFamily="18" charset="0"/>
              </a:rPr>
              <a:t>слід неухильно </a:t>
            </a:r>
            <a:r>
              <a:rPr lang="uk-UA" dirty="0" smtClean="0">
                <a:latin typeface="Times New Roman" pitchFamily="18" charset="0"/>
                <a:cs typeface="Times New Roman" pitchFamily="18" charset="0"/>
              </a:rPr>
              <a:t>дотримуватися.</a:t>
            </a:r>
          </a:p>
          <a:p>
            <a:pPr marL="342900" indent="-342900">
              <a:buClr>
                <a:schemeClr val="accent1"/>
              </a:buClr>
              <a:buFont typeface="+mj-lt"/>
              <a:buAutoNum type="arabicPeriod"/>
            </a:pPr>
            <a:r>
              <a:rPr lang="uk-UA" dirty="0" smtClean="0">
                <a:latin typeface="Times New Roman" pitchFamily="18" charset="0"/>
                <a:cs typeface="Times New Roman" pitchFamily="18" charset="0"/>
              </a:rPr>
              <a:t>П</a:t>
            </a:r>
            <a:r>
              <a:rPr lang="uk-UA" dirty="0" smtClean="0">
                <a:latin typeface="Times New Roman" pitchFamily="18" charset="0"/>
                <a:cs typeface="Times New Roman" pitchFamily="18" charset="0"/>
              </a:rPr>
              <a:t>отрібно </a:t>
            </a:r>
            <a:r>
              <a:rPr lang="uk-UA" dirty="0" smtClean="0">
                <a:latin typeface="Times New Roman" pitchFamily="18" charset="0"/>
                <a:cs typeface="Times New Roman" pitchFamily="18" charset="0"/>
              </a:rPr>
              <a:t>зберігати максимальну сталість навколишнього оточення, кожен предмет повинен мати своє </a:t>
            </a:r>
            <a:r>
              <a:rPr lang="uk-UA" dirty="0" smtClean="0">
                <a:latin typeface="Times New Roman" pitchFamily="18" charset="0"/>
                <a:cs typeface="Times New Roman" pitchFamily="18" charset="0"/>
              </a:rPr>
              <a:t>місце.</a:t>
            </a:r>
          </a:p>
          <a:p>
            <a:pPr marL="342900" indent="-342900">
              <a:buClr>
                <a:schemeClr val="accent1"/>
              </a:buClr>
              <a:buFont typeface="+mj-lt"/>
              <a:buAutoNum type="arabicPeriod"/>
            </a:pPr>
            <a:r>
              <a:rPr lang="uk-UA" dirty="0" smtClean="0">
                <a:latin typeface="Times New Roman" pitchFamily="18" charset="0"/>
                <a:cs typeface="Times New Roman" pitchFamily="18" charset="0"/>
              </a:rPr>
              <a:t>Слід </a:t>
            </a:r>
            <a:r>
              <a:rPr lang="uk-UA" dirty="0" smtClean="0">
                <a:latin typeface="Times New Roman" pitchFamily="18" charset="0"/>
                <a:cs typeface="Times New Roman" pitchFamily="18" charset="0"/>
              </a:rPr>
              <a:t>намагатися привертати увагу дитини, звертаючись до </a:t>
            </a:r>
            <a:r>
              <a:rPr lang="uk-UA" dirty="0" smtClean="0">
                <a:latin typeface="Times New Roman" pitchFamily="18" charset="0"/>
                <a:cs typeface="Times New Roman" pitchFamily="18" charset="0"/>
              </a:rPr>
              <a:t>неї </a:t>
            </a:r>
            <a:r>
              <a:rPr lang="uk-UA" dirty="0" smtClean="0">
                <a:latin typeface="Times New Roman" pitchFamily="18" charset="0"/>
                <a:cs typeface="Times New Roman" pitchFamily="18" charset="0"/>
              </a:rPr>
              <a:t>кілька разів на ім'я, але не підвищуючи голос</a:t>
            </a:r>
            <a:r>
              <a:rPr lang="uk-UA" dirty="0" smtClean="0">
                <a:latin typeface="Times New Roman" pitchFamily="18" charset="0"/>
                <a:cs typeface="Times New Roman" pitchFamily="18" charset="0"/>
              </a:rPr>
              <a:t>.</a:t>
            </a:r>
          </a:p>
          <a:p>
            <a:pPr marL="342900" indent="-342900">
              <a:buClr>
                <a:schemeClr val="accent1"/>
              </a:buClr>
              <a:buFont typeface="+mj-lt"/>
              <a:buAutoNum type="arabicPeriod"/>
            </a:pPr>
            <a:r>
              <a:rPr lang="uk-UA" dirty="0" smtClean="0">
                <a:latin typeface="Times New Roman" pitchFamily="18" charset="0"/>
                <a:cs typeface="Times New Roman" pitchFamily="18" charset="0"/>
              </a:rPr>
              <a:t>Не можна використовувати силовий примус і покарання: </a:t>
            </a:r>
            <a:r>
              <a:rPr lang="uk-UA" dirty="0" err="1" smtClean="0">
                <a:latin typeface="Times New Roman" pitchFamily="18" charset="0"/>
                <a:cs typeface="Times New Roman" pitchFamily="18" charset="0"/>
              </a:rPr>
              <a:t>дитина-аутист</a:t>
            </a:r>
            <a:r>
              <a:rPr lang="uk-UA" dirty="0" smtClean="0">
                <a:latin typeface="Times New Roman" pitchFamily="18" charset="0"/>
                <a:cs typeface="Times New Roman" pitchFamily="18" charset="0"/>
              </a:rPr>
              <a:t> не в змозі пов'язати свою поведінку з покаранням і просто не зрозуміє, за що його покарано.</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620688"/>
            <a:ext cx="7920880" cy="5544616"/>
          </a:xfrm>
        </p:spPr>
        <p:txBody>
          <a:bodyPr>
            <a:normAutofit/>
          </a:bodyPr>
          <a:lstStyle/>
          <a:p>
            <a:pPr marL="342900" indent="-342900">
              <a:buFont typeface="+mj-lt"/>
              <a:buAutoNum type="arabicPeriod" startAt="8"/>
            </a:pPr>
            <a:r>
              <a:rPr lang="uk-UA" sz="1800" dirty="0" smtClean="0">
                <a:latin typeface="Times New Roman" pitchFamily="18" charset="0"/>
                <a:cs typeface="Times New Roman" pitchFamily="18" charset="0"/>
              </a:rPr>
              <a:t>Поведінка з дитиною має бути </a:t>
            </a:r>
            <a:r>
              <a:rPr lang="uk-UA" sz="1800" dirty="0" smtClean="0">
                <a:latin typeface="Times New Roman" pitchFamily="18" charset="0"/>
                <a:cs typeface="Times New Roman" pitchFamily="18" charset="0"/>
              </a:rPr>
              <a:t>логічною </a:t>
            </a:r>
            <a:r>
              <a:rPr lang="uk-UA" sz="1800" dirty="0" smtClean="0">
                <a:latin typeface="Times New Roman" pitchFamily="18" charset="0"/>
                <a:cs typeface="Times New Roman" pitchFamily="18" charset="0"/>
              </a:rPr>
              <a:t>і </a:t>
            </a:r>
            <a:r>
              <a:rPr lang="uk-UA" sz="1800" dirty="0" smtClean="0">
                <a:latin typeface="Times New Roman" pitchFamily="18" charset="0"/>
                <a:cs typeface="Times New Roman" pitchFamily="18" charset="0"/>
              </a:rPr>
              <a:t>послідовною </a:t>
            </a:r>
            <a:r>
              <a:rPr lang="uk-UA" sz="1800" dirty="0" smtClean="0">
                <a:latin typeface="Times New Roman" pitchFamily="18" charset="0"/>
                <a:cs typeface="Times New Roman" pitchFamily="18" charset="0"/>
              </a:rPr>
              <a:t>у всіх членів сім'ї. Зміна моделі поведінки може несприятливо позначитися </a:t>
            </a:r>
            <a:r>
              <a:rPr lang="uk-UA" sz="1800" dirty="0" smtClean="0">
                <a:latin typeface="Times New Roman" pitchFamily="18" charset="0"/>
                <a:cs typeface="Times New Roman" pitchFamily="18" charset="0"/>
              </a:rPr>
              <a:t>на стані дитини.</a:t>
            </a:r>
          </a:p>
          <a:p>
            <a:pPr marL="342900" indent="-342900">
              <a:buFont typeface="+mj-lt"/>
              <a:buAutoNum type="arabicPeriod" startAt="8"/>
            </a:pPr>
            <a:r>
              <a:rPr lang="uk-UA" sz="1800" dirty="0" smtClean="0">
                <a:latin typeface="Times New Roman" pitchFamily="18" charset="0"/>
                <a:cs typeface="Times New Roman" pitchFamily="18" charset="0"/>
              </a:rPr>
              <a:t>Розмова </a:t>
            </a:r>
            <a:r>
              <a:rPr lang="uk-UA" sz="1800" dirty="0" smtClean="0">
                <a:latin typeface="Times New Roman" pitchFamily="18" charset="0"/>
                <a:cs typeface="Times New Roman" pitchFamily="18" charset="0"/>
              </a:rPr>
              <a:t>з дитиною </a:t>
            </a:r>
            <a:r>
              <a:rPr lang="uk-UA" sz="1800" dirty="0" smtClean="0">
                <a:latin typeface="Times New Roman" pitchFamily="18" charset="0"/>
                <a:cs typeface="Times New Roman" pitchFamily="18" charset="0"/>
              </a:rPr>
              <a:t>повинна </a:t>
            </a:r>
            <a:r>
              <a:rPr lang="uk-UA" sz="1800" dirty="0" smtClean="0">
                <a:latin typeface="Times New Roman" pitchFamily="18" charset="0"/>
                <a:cs typeface="Times New Roman" pitchFamily="18" charset="0"/>
              </a:rPr>
              <a:t>бути </a:t>
            </a:r>
            <a:r>
              <a:rPr lang="uk-UA" sz="1800" dirty="0" smtClean="0">
                <a:latin typeface="Times New Roman" pitchFamily="18" charset="0"/>
                <a:cs typeface="Times New Roman" pitchFamily="18" charset="0"/>
              </a:rPr>
              <a:t>спокійною, повільною, складатися з коротких ясних речень.</a:t>
            </a:r>
          </a:p>
          <a:p>
            <a:pPr marL="342900" indent="-342900">
              <a:buFont typeface="+mj-lt"/>
              <a:buAutoNum type="arabicPeriod" startAt="8"/>
            </a:pPr>
            <a:r>
              <a:rPr lang="uk-UA" sz="1800" dirty="0" smtClean="0">
                <a:latin typeface="Times New Roman" pitchFamily="18" charset="0"/>
                <a:cs typeface="Times New Roman" pitchFamily="18" charset="0"/>
              </a:rPr>
              <a:t>Протягом </a:t>
            </a:r>
            <a:r>
              <a:rPr lang="uk-UA" sz="1800" dirty="0" smtClean="0">
                <a:latin typeface="Times New Roman" pitchFamily="18" charset="0"/>
                <a:cs typeface="Times New Roman" pitchFamily="18" charset="0"/>
              </a:rPr>
              <a:t>дня у дитини повинні бути перерви, щоб </a:t>
            </a:r>
            <a:r>
              <a:rPr lang="uk-UA" sz="1800" dirty="0" smtClean="0">
                <a:latin typeface="Times New Roman" pitchFamily="18" charset="0"/>
                <a:cs typeface="Times New Roman" pitchFamily="18" charset="0"/>
              </a:rPr>
              <a:t>вона могла </a:t>
            </a:r>
            <a:r>
              <a:rPr lang="uk-UA" sz="1800" dirty="0" smtClean="0">
                <a:latin typeface="Times New Roman" pitchFamily="18" charset="0"/>
                <a:cs typeface="Times New Roman" pitchFamily="18" charset="0"/>
              </a:rPr>
              <a:t>побути </a:t>
            </a:r>
            <a:r>
              <a:rPr lang="uk-UA" sz="1800" dirty="0" smtClean="0">
                <a:latin typeface="Times New Roman" pitchFamily="18" charset="0"/>
                <a:cs typeface="Times New Roman" pitchFamily="18" charset="0"/>
              </a:rPr>
              <a:t>одна. Слід </a:t>
            </a:r>
            <a:r>
              <a:rPr lang="uk-UA" sz="1800" dirty="0" smtClean="0">
                <a:latin typeface="Times New Roman" pitchFamily="18" charset="0"/>
                <a:cs typeface="Times New Roman" pitchFamily="18" charset="0"/>
              </a:rPr>
              <a:t>лише подбати, щоб обстановка </a:t>
            </a:r>
            <a:r>
              <a:rPr lang="uk-UA" sz="1800" dirty="0" smtClean="0">
                <a:latin typeface="Times New Roman" pitchFamily="18" charset="0"/>
                <a:cs typeface="Times New Roman" pitchFamily="18" charset="0"/>
              </a:rPr>
              <a:t>була безпечною для дитини.</a:t>
            </a:r>
          </a:p>
          <a:p>
            <a:pPr marL="342900" indent="-342900">
              <a:buFont typeface="+mj-lt"/>
              <a:buAutoNum type="arabicPeriod" startAt="8"/>
            </a:pPr>
            <a:r>
              <a:rPr lang="uk-UA" sz="1800" dirty="0" smtClean="0">
                <a:latin typeface="Times New Roman" pitchFamily="18" charset="0"/>
                <a:cs typeface="Times New Roman" pitchFamily="18" charset="0"/>
              </a:rPr>
              <a:t>Фізичні </a:t>
            </a:r>
            <a:r>
              <a:rPr lang="uk-UA" sz="1800" dirty="0" smtClean="0">
                <a:latin typeface="Times New Roman" pitchFamily="18" charset="0"/>
                <a:cs typeface="Times New Roman" pitchFamily="18" charset="0"/>
              </a:rPr>
              <a:t>вправи допоможуть дитині зняти стрес і дадуть позитивні емоції. Більшість таких діток люблять стрибки на </a:t>
            </a:r>
            <a:r>
              <a:rPr lang="uk-UA" sz="1800" dirty="0" smtClean="0">
                <a:latin typeface="Times New Roman" pitchFamily="18" charset="0"/>
                <a:cs typeface="Times New Roman" pitchFamily="18" charset="0"/>
              </a:rPr>
              <a:t>батуті.</a:t>
            </a:r>
          </a:p>
          <a:p>
            <a:pPr marL="342900" indent="-342900">
              <a:buFont typeface="+mj-lt"/>
              <a:buAutoNum type="arabicPeriod" startAt="8"/>
            </a:pPr>
            <a:r>
              <a:rPr lang="uk-UA" sz="1800" dirty="0" smtClean="0">
                <a:latin typeface="Times New Roman" pitchFamily="18" charset="0"/>
                <a:cs typeface="Times New Roman" pitchFamily="18" charset="0"/>
              </a:rPr>
              <a:t>Навчивши </a:t>
            </a:r>
            <a:r>
              <a:rPr lang="uk-UA" sz="1800" dirty="0" smtClean="0">
                <a:latin typeface="Times New Roman" pitchFamily="18" charset="0"/>
                <a:cs typeface="Times New Roman" pitchFamily="18" charset="0"/>
              </a:rPr>
              <a:t>дитину новим навичкам, слід показувати, в якій ситуації можна їх застосовувати (наприклад, користуватися туалетом не тільки вдома, а й у школі</a:t>
            </a:r>
            <a:r>
              <a:rPr lang="uk-UA" sz="1800" dirty="0" smtClean="0">
                <a:latin typeface="Times New Roman" pitchFamily="18" charset="0"/>
                <a:cs typeface="Times New Roman" pitchFamily="18" charset="0"/>
              </a:rPr>
              <a:t>).</a:t>
            </a:r>
          </a:p>
          <a:p>
            <a:pPr marL="342900" indent="-342900">
              <a:buFont typeface="+mj-lt"/>
              <a:buAutoNum type="arabicPeriod" startAt="8"/>
            </a:pPr>
            <a:r>
              <a:rPr lang="uk-UA" sz="1800" dirty="0" smtClean="0">
                <a:latin typeface="Times New Roman" pitchFamily="18" charset="0"/>
                <a:cs typeface="Times New Roman" pitchFamily="18" charset="0"/>
              </a:rPr>
              <a:t>Необхідно </a:t>
            </a:r>
            <a:r>
              <a:rPr lang="uk-UA" sz="1800" dirty="0" smtClean="0">
                <a:latin typeface="Times New Roman" pitchFamily="18" charset="0"/>
                <a:cs typeface="Times New Roman" pitchFamily="18" charset="0"/>
              </a:rPr>
              <a:t>хвалити дитину за успіх, використовуючи і слова, і інші способи заохочень (перегляд мультфільму і ін.), Поступово </a:t>
            </a:r>
            <a:r>
              <a:rPr lang="uk-UA" sz="1800" dirty="0" smtClean="0">
                <a:latin typeface="Times New Roman" pitchFamily="18" charset="0"/>
                <a:cs typeface="Times New Roman" pitchFamily="18" charset="0"/>
              </a:rPr>
              <a:t>вона </a:t>
            </a:r>
            <a:r>
              <a:rPr lang="uk-UA" sz="1800" dirty="0" smtClean="0">
                <a:latin typeface="Times New Roman" pitchFamily="18" charset="0"/>
                <a:cs typeface="Times New Roman" pitchFamily="18" charset="0"/>
              </a:rPr>
              <a:t>знайде зв'язок між поведінкою і похвалою.</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052736"/>
            <a:ext cx="8075240" cy="5421216"/>
          </a:xfrm>
        </p:spPr>
        <p:txBody>
          <a:bodyPr>
            <a:normAutofit lnSpcReduction="10000"/>
          </a:bodyPr>
          <a:lstStyle/>
          <a:p>
            <a:pPr marL="342900" indent="-342900">
              <a:buFont typeface="+mj-lt"/>
              <a:buAutoNum type="arabicPeriod"/>
            </a:pPr>
            <a:r>
              <a:rPr lang="uk-UA" sz="1800" dirty="0" smtClean="0">
                <a:latin typeface="Times New Roman" pitchFamily="18" charset="0"/>
                <a:cs typeface="Times New Roman" pitchFamily="18" charset="0"/>
              </a:rPr>
              <a:t>Якщо дитина не здатна до спілкування словами, треба шукати інші варіанти: невербальне спілкування за допомогою картинок, жестів, звуків або </a:t>
            </a:r>
            <a:r>
              <a:rPr lang="uk-UA" sz="1800" dirty="0" smtClean="0">
                <a:latin typeface="Times New Roman" pitchFamily="18" charset="0"/>
                <a:cs typeface="Times New Roman" pitchFamily="18" charset="0"/>
              </a:rPr>
              <a:t>міміки.</a:t>
            </a:r>
          </a:p>
          <a:p>
            <a:pPr marL="342900" indent="-342900">
              <a:buFont typeface="+mj-lt"/>
              <a:buAutoNum type="arabicPeriod"/>
            </a:pPr>
            <a:r>
              <a:rPr lang="uk-UA" sz="1800" dirty="0" smtClean="0">
                <a:latin typeface="Times New Roman" pitchFamily="18" charset="0"/>
                <a:cs typeface="Times New Roman" pitchFamily="18" charset="0"/>
              </a:rPr>
              <a:t>Не </a:t>
            </a:r>
            <a:r>
              <a:rPr lang="uk-UA" sz="1800" dirty="0" smtClean="0">
                <a:latin typeface="Times New Roman" pitchFamily="18" charset="0"/>
                <a:cs typeface="Times New Roman" pitchFamily="18" charset="0"/>
              </a:rPr>
              <a:t>потрібно що-небудь робити замість дитини, якщо </a:t>
            </a:r>
            <a:r>
              <a:rPr lang="uk-UA" sz="1800" dirty="0" smtClean="0">
                <a:latin typeface="Times New Roman" pitchFamily="18" charset="0"/>
                <a:cs typeface="Times New Roman" pitchFamily="18" charset="0"/>
              </a:rPr>
              <a:t>вона </a:t>
            </a:r>
            <a:r>
              <a:rPr lang="uk-UA" sz="1800" dirty="0" smtClean="0">
                <a:latin typeface="Times New Roman" pitchFamily="18" charset="0"/>
                <a:cs typeface="Times New Roman" pitchFamily="18" charset="0"/>
              </a:rPr>
              <a:t>не просить про допомогу. Можна запитати, чи потрібна </a:t>
            </a:r>
            <a:r>
              <a:rPr lang="uk-UA" sz="1800" dirty="0" smtClean="0">
                <a:latin typeface="Times New Roman" pitchFamily="18" charset="0"/>
                <a:cs typeface="Times New Roman" pitchFamily="18" charset="0"/>
              </a:rPr>
              <a:t>їй </a:t>
            </a:r>
            <a:r>
              <a:rPr lang="uk-UA" sz="1800" dirty="0" smtClean="0">
                <a:latin typeface="Times New Roman" pitchFamily="18" charset="0"/>
                <a:cs typeface="Times New Roman" pitchFamily="18" charset="0"/>
              </a:rPr>
              <a:t>допомога, і тільки при </a:t>
            </a:r>
            <a:r>
              <a:rPr lang="uk-UA" sz="1800" dirty="0" smtClean="0">
                <a:latin typeface="Times New Roman" pitchFamily="18" charset="0"/>
                <a:cs typeface="Times New Roman" pitchFamily="18" charset="0"/>
              </a:rPr>
              <a:t>позитивній </a:t>
            </a:r>
            <a:r>
              <a:rPr lang="uk-UA" sz="1800" dirty="0" smtClean="0">
                <a:latin typeface="Times New Roman" pitchFamily="18" charset="0"/>
                <a:cs typeface="Times New Roman" pitchFamily="18" charset="0"/>
              </a:rPr>
              <a:t>відповіді </a:t>
            </a:r>
            <a:r>
              <a:rPr lang="uk-UA" sz="1800" dirty="0" smtClean="0">
                <a:latin typeface="Times New Roman" pitchFamily="18" charset="0"/>
                <a:cs typeface="Times New Roman" pitchFamily="18" charset="0"/>
              </a:rPr>
              <a:t>допомогти.</a:t>
            </a:r>
          </a:p>
          <a:p>
            <a:pPr marL="342900" indent="-342900">
              <a:buFont typeface="+mj-lt"/>
              <a:buAutoNum type="arabicPeriod"/>
            </a:pPr>
            <a:r>
              <a:rPr lang="uk-UA" sz="1800" dirty="0" smtClean="0">
                <a:latin typeface="Times New Roman" pitchFamily="18" charset="0"/>
                <a:cs typeface="Times New Roman" pitchFamily="18" charset="0"/>
              </a:rPr>
              <a:t>Потрібно </a:t>
            </a:r>
            <a:r>
              <a:rPr lang="uk-UA" sz="1800" dirty="0" smtClean="0">
                <a:latin typeface="Times New Roman" pitchFamily="18" charset="0"/>
                <a:cs typeface="Times New Roman" pitchFamily="18" charset="0"/>
              </a:rPr>
              <a:t>постійно намагатися залучати </a:t>
            </a:r>
            <a:r>
              <a:rPr lang="uk-UA" sz="1800" dirty="0" smtClean="0">
                <a:latin typeface="Times New Roman" pitchFamily="18" charset="0"/>
                <a:cs typeface="Times New Roman" pitchFamily="18" charset="0"/>
              </a:rPr>
              <a:t>дитину </a:t>
            </a:r>
            <a:r>
              <a:rPr lang="uk-UA" sz="1800" dirty="0" smtClean="0">
                <a:latin typeface="Times New Roman" pitchFamily="18" charset="0"/>
                <a:cs typeface="Times New Roman" pitchFamily="18" charset="0"/>
              </a:rPr>
              <a:t>в будь-які ігри з іншими дітьми, навіть якщо перші спроби викличуть злість. Роздратування і злість - теж емоції. Поступово прийде розуміння, що спілкуватися </a:t>
            </a:r>
            <a:r>
              <a:rPr lang="uk-UA" sz="1800" dirty="0" smtClean="0">
                <a:latin typeface="Times New Roman" pitchFamily="18" charset="0"/>
                <a:cs typeface="Times New Roman" pitchFamily="18" charset="0"/>
              </a:rPr>
              <a:t>цікаво.</a:t>
            </a:r>
          </a:p>
          <a:p>
            <a:pPr marL="342900" indent="-342900">
              <a:buFont typeface="+mj-lt"/>
              <a:buAutoNum type="arabicPeriod"/>
            </a:pPr>
            <a:r>
              <a:rPr lang="uk-UA" sz="1800" dirty="0" smtClean="0">
                <a:latin typeface="Times New Roman" pitchFamily="18" charset="0"/>
                <a:cs typeface="Times New Roman" pitchFamily="18" charset="0"/>
              </a:rPr>
              <a:t>Не </a:t>
            </a:r>
            <a:r>
              <a:rPr lang="uk-UA" sz="1800" dirty="0" smtClean="0">
                <a:latin typeface="Times New Roman" pitchFamily="18" charset="0"/>
                <a:cs typeface="Times New Roman" pitchFamily="18" charset="0"/>
              </a:rPr>
              <a:t>потрібно квапити малюка - адже йому потрібен час для осмислення дій</a:t>
            </a:r>
            <a:r>
              <a:rPr lang="uk-UA" sz="1800" dirty="0" smtClean="0">
                <a:latin typeface="Times New Roman" pitchFamily="18" charset="0"/>
                <a:cs typeface="Times New Roman" pitchFamily="18" charset="0"/>
              </a:rPr>
              <a:t>.</a:t>
            </a:r>
          </a:p>
          <a:p>
            <a:pPr marL="342900" indent="-342900">
              <a:buFont typeface="+mj-lt"/>
              <a:buAutoNum type="arabicPeriod"/>
            </a:pPr>
            <a:r>
              <a:rPr lang="uk-UA" sz="1800" dirty="0" smtClean="0"/>
              <a:t>  </a:t>
            </a:r>
            <a:r>
              <a:rPr lang="uk-UA" sz="1800" dirty="0" smtClean="0">
                <a:latin typeface="Times New Roman" pitchFamily="18" charset="0"/>
                <a:cs typeface="Times New Roman" pitchFamily="18" charset="0"/>
              </a:rPr>
              <a:t>В іграх з дитиною не </a:t>
            </a:r>
            <a:r>
              <a:rPr lang="uk-UA" sz="1800" dirty="0" smtClean="0">
                <a:latin typeface="Times New Roman" pitchFamily="18" charset="0"/>
                <a:cs typeface="Times New Roman" pitchFamily="18" charset="0"/>
              </a:rPr>
              <a:t>намагайтесь </a:t>
            </a:r>
            <a:r>
              <a:rPr lang="uk-UA" sz="1800" dirty="0" smtClean="0">
                <a:latin typeface="Times New Roman" pitchFamily="18" charset="0"/>
                <a:cs typeface="Times New Roman" pitchFamily="18" charset="0"/>
              </a:rPr>
              <a:t>лідирувати - поступово формуйте прояв </a:t>
            </a:r>
            <a:r>
              <a:rPr lang="uk-UA" sz="1800" dirty="0" smtClean="0">
                <a:latin typeface="Times New Roman" pitchFamily="18" charset="0"/>
                <a:cs typeface="Times New Roman" pitchFamily="18" charset="0"/>
              </a:rPr>
              <a:t>ініціативи.</a:t>
            </a:r>
          </a:p>
          <a:p>
            <a:pPr marL="342900" indent="-342900">
              <a:buFont typeface="+mj-lt"/>
              <a:buAutoNum type="arabicPeriod"/>
            </a:pPr>
            <a:r>
              <a:rPr lang="uk-UA" sz="1800" dirty="0" smtClean="0">
                <a:latin typeface="Times New Roman" pitchFamily="18" charset="0"/>
                <a:cs typeface="Times New Roman" pitchFamily="18" charset="0"/>
              </a:rPr>
              <a:t>Обов'язково </a:t>
            </a:r>
            <a:r>
              <a:rPr lang="uk-UA" sz="1800" dirty="0" smtClean="0">
                <a:latin typeface="Times New Roman" pitchFamily="18" charset="0"/>
                <a:cs typeface="Times New Roman" pitchFamily="18" charset="0"/>
              </a:rPr>
              <a:t>хваліть </a:t>
            </a:r>
            <a:r>
              <a:rPr lang="uk-UA" sz="1800" dirty="0" smtClean="0">
                <a:latin typeface="Times New Roman" pitchFamily="18" charset="0"/>
                <a:cs typeface="Times New Roman" pitchFamily="18" charset="0"/>
              </a:rPr>
              <a:t>дитину </a:t>
            </a:r>
            <a:r>
              <a:rPr lang="uk-UA" sz="1800" dirty="0" smtClean="0">
                <a:latin typeface="Times New Roman" pitchFamily="18" charset="0"/>
                <a:cs typeface="Times New Roman" pitchFamily="18" charset="0"/>
              </a:rPr>
              <a:t>за </a:t>
            </a:r>
            <a:r>
              <a:rPr lang="uk-UA" sz="1800" dirty="0" smtClean="0">
                <a:latin typeface="Times New Roman" pitchFamily="18" charset="0"/>
                <a:cs typeface="Times New Roman" pitchFamily="18" charset="0"/>
              </a:rPr>
              <a:t>самостійний </a:t>
            </a:r>
            <a:r>
              <a:rPr lang="uk-UA" sz="1800" dirty="0" smtClean="0">
                <a:latin typeface="Times New Roman" pitchFamily="18" charset="0"/>
                <a:cs typeface="Times New Roman" pitchFamily="18" charset="0"/>
              </a:rPr>
              <a:t>початок </a:t>
            </a:r>
            <a:r>
              <a:rPr lang="uk-UA" sz="1800" dirty="0" smtClean="0">
                <a:latin typeface="Times New Roman" pitchFamily="18" charset="0"/>
                <a:cs typeface="Times New Roman" pitchFamily="18" charset="0"/>
              </a:rPr>
              <a:t>спілкування.</a:t>
            </a:r>
          </a:p>
          <a:p>
            <a:pPr marL="342900" indent="-342900">
              <a:buFont typeface="+mj-lt"/>
              <a:buAutoNum type="arabicPeriod"/>
            </a:pPr>
            <a:r>
              <a:rPr lang="uk-UA" sz="1800" dirty="0" smtClean="0">
                <a:latin typeface="Times New Roman" pitchFamily="18" charset="0"/>
                <a:cs typeface="Times New Roman" pitchFamily="18" charset="0"/>
              </a:rPr>
              <a:t>Намагайтеся </a:t>
            </a:r>
            <a:r>
              <a:rPr lang="uk-UA" sz="1800" dirty="0" smtClean="0">
                <a:latin typeface="Times New Roman" pitchFamily="18" charset="0"/>
                <a:cs typeface="Times New Roman" pitchFamily="18" charset="0"/>
              </a:rPr>
              <a:t>створювати </a:t>
            </a:r>
            <a:r>
              <a:rPr lang="uk-UA" sz="1800" dirty="0" smtClean="0">
                <a:latin typeface="Times New Roman" pitchFamily="18" charset="0"/>
                <a:cs typeface="Times New Roman" pitchFamily="18" charset="0"/>
              </a:rPr>
              <a:t>привід, необхідність для спілкування, </a:t>
            </a:r>
            <a:r>
              <a:rPr lang="uk-UA" sz="1800" dirty="0" smtClean="0">
                <a:latin typeface="Times New Roman" pitchFamily="18" charset="0"/>
                <a:cs typeface="Times New Roman" pitchFamily="18" charset="0"/>
              </a:rPr>
              <a:t>адже якщо все необхідне є, то і немає стимулу до спілкування з </a:t>
            </a:r>
            <a:r>
              <a:rPr lang="uk-UA" sz="1800" dirty="0" smtClean="0">
                <a:latin typeface="Times New Roman" pitchFamily="18" charset="0"/>
                <a:cs typeface="Times New Roman" pitchFamily="18" charset="0"/>
              </a:rPr>
              <a:t>дорослими.</a:t>
            </a:r>
          </a:p>
          <a:p>
            <a:pPr marL="342900" indent="-342900">
              <a:buFont typeface="+mj-lt"/>
              <a:buAutoNum type="arabicPeriod"/>
            </a:pPr>
            <a:r>
              <a:rPr lang="uk-UA" sz="1800" dirty="0" smtClean="0">
                <a:latin typeface="Times New Roman" pitchFamily="18" charset="0"/>
                <a:cs typeface="Times New Roman" pitchFamily="18" charset="0"/>
              </a:rPr>
              <a:t>Малюк </a:t>
            </a:r>
            <a:r>
              <a:rPr lang="uk-UA" sz="1800" dirty="0" smtClean="0">
                <a:latin typeface="Times New Roman" pitchFamily="18" charset="0"/>
                <a:cs typeface="Times New Roman" pitchFamily="18" charset="0"/>
              </a:rPr>
              <a:t>повинен сам визначати, коли заняття потрібно закінчити (коли він втомився або набридло). Якщо він не може про це сказати словами, то підкаже його міміка. Можна допомогти йому підібрати слово для закінчення гри ( «Досить» або «Все»).</a:t>
            </a:r>
            <a:endParaRPr lang="ru-RU" sz="1800" dirty="0">
              <a:latin typeface="Times New Roman" pitchFamily="18" charset="0"/>
              <a:cs typeface="Times New Roman" pitchFamily="18" charset="0"/>
            </a:endParaRPr>
          </a:p>
        </p:txBody>
      </p:sp>
      <p:sp>
        <p:nvSpPr>
          <p:cNvPr id="4" name="Прямоугольник 3"/>
          <p:cNvSpPr/>
          <p:nvPr/>
        </p:nvSpPr>
        <p:spPr>
          <a:xfrm>
            <a:off x="611560" y="260648"/>
            <a:ext cx="7848872" cy="461665"/>
          </a:xfrm>
          <a:prstGeom prst="rect">
            <a:avLst/>
          </a:prstGeom>
        </p:spPr>
        <p:txBody>
          <a:bodyPr wrap="square">
            <a:spAutoFit/>
          </a:bodyPr>
          <a:lstStyle/>
          <a:p>
            <a:pPr algn="ctr"/>
            <a:r>
              <a:rPr lang="uk-UA" sz="2400" b="1" i="1" dirty="0" smtClean="0">
                <a:latin typeface="Times New Roman" pitchFamily="18" charset="0"/>
                <a:cs typeface="Times New Roman" pitchFamily="18" charset="0"/>
              </a:rPr>
              <a:t>Як вчити дитину спілкуватися?</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7992888" cy="461665"/>
          </a:xfrm>
          <a:prstGeom prst="rect">
            <a:avLst/>
          </a:prstGeom>
        </p:spPr>
        <p:txBody>
          <a:bodyPr wrap="square">
            <a:spAutoFit/>
          </a:bodyPr>
          <a:lstStyle/>
          <a:p>
            <a:pPr algn="ctr"/>
            <a:r>
              <a:rPr lang="uk-UA" sz="2400" dirty="0" err="1" smtClean="0">
                <a:latin typeface="Times New Roman" pitchFamily="18" charset="0"/>
                <a:cs typeface="Times New Roman" pitchFamily="18" charset="0"/>
              </a:rPr>
              <a:t>Психолого</a:t>
            </a:r>
            <a:r>
              <a:rPr lang="uk-UA" sz="2400" dirty="0" smtClean="0">
                <a:latin typeface="Times New Roman" pitchFamily="18" charset="0"/>
                <a:cs typeface="Times New Roman" pitchFamily="18" charset="0"/>
              </a:rPr>
              <a:t> - педагогічна корекція аутизму</a:t>
            </a:r>
            <a:endParaRPr lang="ru-RU" sz="2400" dirty="0">
              <a:latin typeface="Times New Roman" pitchFamily="18" charset="0"/>
              <a:cs typeface="Times New Roman" pitchFamily="18" charset="0"/>
            </a:endParaRPr>
          </a:p>
        </p:txBody>
      </p:sp>
      <p:sp>
        <p:nvSpPr>
          <p:cNvPr id="5" name="Прямоугольник 4"/>
          <p:cNvSpPr/>
          <p:nvPr/>
        </p:nvSpPr>
        <p:spPr>
          <a:xfrm>
            <a:off x="539552" y="1124744"/>
            <a:ext cx="7992888" cy="2554545"/>
          </a:xfrm>
          <a:prstGeom prst="rect">
            <a:avLst/>
          </a:prstGeom>
        </p:spPr>
        <p:txBody>
          <a:bodyPr wrap="square">
            <a:spAutoFit/>
          </a:bodyPr>
          <a:lstStyle/>
          <a:p>
            <a:pPr algn="just"/>
            <a:r>
              <a:rPr lang="uk-UA" sz="2000" dirty="0" smtClean="0">
                <a:latin typeface="Times New Roman" pitchFamily="18" charset="0"/>
                <a:cs typeface="Times New Roman" pitchFamily="18" charset="0"/>
              </a:rPr>
              <a:t>Вона включає 3 послідовних етапи</a:t>
            </a:r>
            <a:r>
              <a:rPr lang="uk-UA" sz="2000" dirty="0" smtClean="0">
                <a:latin typeface="Times New Roman" pitchFamily="18" charset="0"/>
                <a:cs typeface="Times New Roman" pitchFamily="18" charset="0"/>
              </a:rPr>
              <a:t>:</a:t>
            </a:r>
          </a:p>
          <a:p>
            <a:pPr algn="just"/>
            <a:r>
              <a:rPr lang="uk-UA" sz="2000" dirty="0" smtClean="0">
                <a:latin typeface="Times New Roman" pitchFamily="18" charset="0"/>
                <a:cs typeface="Times New Roman" pitchFamily="18" charset="0"/>
              </a:rPr>
              <a:t>1 </a:t>
            </a:r>
            <a:r>
              <a:rPr lang="uk-UA" sz="2000" dirty="0" smtClean="0">
                <a:latin typeface="Times New Roman" pitchFamily="18" charset="0"/>
                <a:cs typeface="Times New Roman" pitchFamily="18" charset="0"/>
              </a:rPr>
              <a:t>етап - індивідуальна робота з дитиною, </a:t>
            </a:r>
            <a:r>
              <a:rPr lang="uk-UA" sz="2000" dirty="0" smtClean="0">
                <a:latin typeface="Times New Roman" pitchFamily="18" charset="0"/>
                <a:cs typeface="Times New Roman" pitchFamily="18" charset="0"/>
              </a:rPr>
              <a:t>в процесі </a:t>
            </a:r>
            <a:r>
              <a:rPr lang="uk-UA" sz="2000" dirty="0" smtClean="0">
                <a:latin typeface="Times New Roman" pitchFamily="18" charset="0"/>
                <a:cs typeface="Times New Roman" pitchFamily="18" charset="0"/>
              </a:rPr>
              <a:t>якої </a:t>
            </a:r>
            <a:r>
              <a:rPr lang="uk-UA" sz="2000" dirty="0" smtClean="0">
                <a:latin typeface="Times New Roman" pitchFamily="18" charset="0"/>
                <a:cs typeface="Times New Roman" pitchFamily="18" charset="0"/>
              </a:rPr>
              <a:t>вирішуються основні поведінкові </a:t>
            </a:r>
            <a:r>
              <a:rPr lang="uk-UA" sz="2000" dirty="0" smtClean="0">
                <a:latin typeface="Times New Roman" pitchFamily="18" charset="0"/>
                <a:cs typeface="Times New Roman" pitchFamily="18" charset="0"/>
              </a:rPr>
              <a:t>проблеми (підвищення </a:t>
            </a:r>
            <a:r>
              <a:rPr lang="uk-UA" sz="2000" dirty="0" smtClean="0">
                <a:latin typeface="Times New Roman" pitchFamily="18" charset="0"/>
                <a:cs typeface="Times New Roman" pitchFamily="18" charset="0"/>
              </a:rPr>
              <a:t>загальної активності</a:t>
            </a:r>
            <a:r>
              <a:rPr lang="uk-UA" sz="2000" dirty="0" smtClean="0">
                <a:latin typeface="Times New Roman" pitchFamily="18" charset="0"/>
                <a:cs typeface="Times New Roman" pitchFamily="18" charset="0"/>
              </a:rPr>
              <a:t>, формування </a:t>
            </a:r>
            <a:r>
              <a:rPr lang="uk-UA" sz="2000" dirty="0" smtClean="0">
                <a:latin typeface="Times New Roman" pitchFamily="18" charset="0"/>
                <a:cs typeface="Times New Roman" pitchFamily="18" charset="0"/>
              </a:rPr>
              <a:t>контакту, зняття виражених </a:t>
            </a:r>
            <a:r>
              <a:rPr lang="uk-UA" sz="2000" dirty="0" smtClean="0">
                <a:latin typeface="Times New Roman" pitchFamily="18" charset="0"/>
                <a:cs typeface="Times New Roman" pitchFamily="18" charset="0"/>
              </a:rPr>
              <a:t>страхів, тривоги, агресії і т.д</a:t>
            </a:r>
            <a:r>
              <a:rPr lang="uk-UA" sz="2000" dirty="0" smtClean="0">
                <a:latin typeface="Times New Roman" pitchFamily="18" charset="0"/>
                <a:cs typeface="Times New Roman" pitchFamily="18" charset="0"/>
              </a:rPr>
              <a:t>.)</a:t>
            </a:r>
          </a:p>
          <a:p>
            <a:pPr algn="just"/>
            <a:r>
              <a:rPr lang="uk-UA" sz="2000" dirty="0" smtClean="0">
                <a:latin typeface="Times New Roman" pitchFamily="18" charset="0"/>
                <a:cs typeface="Times New Roman" pitchFamily="18" charset="0"/>
              </a:rPr>
              <a:t>2 </a:t>
            </a:r>
            <a:r>
              <a:rPr lang="uk-UA" sz="2000" dirty="0" smtClean="0">
                <a:latin typeface="Times New Roman" pitchFamily="18" charset="0"/>
                <a:cs typeface="Times New Roman" pitchFamily="18" charset="0"/>
              </a:rPr>
              <a:t>етап - робота в малих групах (2-5 дітей</a:t>
            </a:r>
            <a:r>
              <a:rPr lang="uk-UA" sz="2000" dirty="0" smtClean="0">
                <a:latin typeface="Times New Roman" pitchFamily="18" charset="0"/>
                <a:cs typeface="Times New Roman" pitchFamily="18" charset="0"/>
              </a:rPr>
              <a:t>)</a:t>
            </a:r>
          </a:p>
          <a:p>
            <a:pPr algn="just"/>
            <a:r>
              <a:rPr lang="uk-UA" sz="2000" dirty="0" smtClean="0">
                <a:latin typeface="Times New Roman" pitchFamily="18" charset="0"/>
                <a:cs typeface="Times New Roman" pitchFamily="18" charset="0"/>
              </a:rPr>
              <a:t>Завдання</a:t>
            </a:r>
            <a:r>
              <a:rPr lang="uk-UA" sz="2000" dirty="0" smtClean="0">
                <a:latin typeface="Times New Roman" pitchFamily="18" charset="0"/>
                <a:cs typeface="Times New Roman" pitchFamily="18" charset="0"/>
              </a:rPr>
              <a:t>: поглиблення </a:t>
            </a:r>
            <a:r>
              <a:rPr lang="uk-UA" sz="2000" dirty="0" smtClean="0">
                <a:latin typeface="Times New Roman" pitchFamily="18" charset="0"/>
                <a:cs typeface="Times New Roman" pitchFamily="18" charset="0"/>
              </a:rPr>
              <a:t>набутих адаптивних навичок</a:t>
            </a:r>
            <a:r>
              <a:rPr lang="uk-UA" sz="2000" dirty="0" smtClean="0">
                <a:latin typeface="Times New Roman" pitchFamily="18" charset="0"/>
                <a:cs typeface="Times New Roman" pitchFamily="18" charset="0"/>
              </a:rPr>
              <a:t>, взаємодія з іншими </a:t>
            </a:r>
            <a:r>
              <a:rPr lang="uk-UA" sz="2000" dirty="0" smtClean="0">
                <a:latin typeface="Times New Roman" pitchFamily="18" charset="0"/>
                <a:cs typeface="Times New Roman" pitchFamily="18" charset="0"/>
              </a:rPr>
              <a:t>дітьми.</a:t>
            </a:r>
          </a:p>
          <a:p>
            <a:pPr algn="just"/>
            <a:r>
              <a:rPr lang="uk-UA" sz="2000" dirty="0" smtClean="0">
                <a:latin typeface="Times New Roman" pitchFamily="18" charset="0"/>
                <a:cs typeface="Times New Roman" pitchFamily="18" charset="0"/>
              </a:rPr>
              <a:t>3 </a:t>
            </a:r>
            <a:r>
              <a:rPr lang="uk-UA" sz="2000" dirty="0" smtClean="0">
                <a:latin typeface="Times New Roman" pitchFamily="18" charset="0"/>
                <a:cs typeface="Times New Roman" pitchFamily="18" charset="0"/>
              </a:rPr>
              <a:t>етап - робота в групі, підготовка до </a:t>
            </a:r>
            <a:r>
              <a:rPr lang="uk-UA" sz="2000" dirty="0" smtClean="0">
                <a:latin typeface="Times New Roman" pitchFamily="18" charset="0"/>
                <a:cs typeface="Times New Roman" pitchFamily="18" charset="0"/>
              </a:rPr>
              <a:t>навчання у </a:t>
            </a:r>
            <a:r>
              <a:rPr lang="uk-UA" sz="2000" dirty="0" smtClean="0">
                <a:latin typeface="Times New Roman" pitchFamily="18" charset="0"/>
                <a:cs typeface="Times New Roman" pitchFamily="18" charset="0"/>
              </a:rPr>
              <a:t>школі.</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988840"/>
            <a:ext cx="7467600" cy="3621016"/>
          </a:xfrm>
        </p:spPr>
        <p:txBody>
          <a:bodyPr>
            <a:normAutofit/>
          </a:bodyPr>
          <a:lstStyle/>
          <a:p>
            <a:pPr algn="ctr">
              <a:buNone/>
            </a:pPr>
            <a:r>
              <a:rPr lang="uk-UA" sz="3600" b="1" i="1" dirty="0" smtClean="0">
                <a:latin typeface="Times New Roman" pitchFamily="18" charset="0"/>
                <a:cs typeface="Times New Roman" pitchFamily="18" charset="0"/>
              </a:rPr>
              <a:t>ДЯКУЮ ЗА УВАГУ!</a:t>
            </a:r>
            <a:endParaRPr lang="ru-RU" sz="3600" b="1" i="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274638"/>
            <a:ext cx="4968552" cy="706090"/>
          </a:xfrm>
        </p:spPr>
        <p:txBody>
          <a:bodyPr/>
          <a:lstStyle/>
          <a:p>
            <a:r>
              <a:rPr lang="ru-RU" sz="3200" b="1" i="1" dirty="0" smtClean="0">
                <a:solidFill>
                  <a:schemeClr val="tx1"/>
                </a:solidFill>
                <a:latin typeface="Times New Roman" pitchFamily="18" charset="0"/>
                <a:cs typeface="Times New Roman" pitchFamily="18" charset="0"/>
              </a:rPr>
              <a:t>Концептуальна </a:t>
            </a:r>
            <a:r>
              <a:rPr lang="uk-UA" sz="3200" b="1" i="1" dirty="0" smtClean="0">
                <a:solidFill>
                  <a:schemeClr val="tx1"/>
                </a:solidFill>
                <a:latin typeface="Times New Roman" pitchFamily="18" charset="0"/>
                <a:cs typeface="Times New Roman" pitchFamily="18" charset="0"/>
              </a:rPr>
              <a:t>історія</a:t>
            </a:r>
            <a:endParaRPr lang="ru-RU" dirty="0">
              <a:solidFill>
                <a:schemeClr val="tx1"/>
              </a:solidFill>
            </a:endParaRPr>
          </a:p>
        </p:txBody>
      </p:sp>
      <p:pic>
        <p:nvPicPr>
          <p:cNvPr id="4" name="Picture 2" descr="Картинки по запросу &quot;лео каннер&quot;"/>
          <p:cNvPicPr>
            <a:picLocks noChangeAspect="1" noChangeArrowheads="1"/>
          </p:cNvPicPr>
          <p:nvPr/>
        </p:nvPicPr>
        <p:blipFill>
          <a:blip r:embed="rId2" cstate="print"/>
          <a:srcRect/>
          <a:stretch>
            <a:fillRect/>
          </a:stretch>
        </p:blipFill>
        <p:spPr bwMode="auto">
          <a:xfrm>
            <a:off x="0" y="188640"/>
            <a:ext cx="3513910" cy="3513910"/>
          </a:xfrm>
          <a:prstGeom prst="rect">
            <a:avLst/>
          </a:prstGeom>
          <a:ln>
            <a:noFill/>
          </a:ln>
          <a:effectLst>
            <a:softEdge rad="112500"/>
          </a:effectLst>
        </p:spPr>
      </p:pic>
      <p:sp>
        <p:nvSpPr>
          <p:cNvPr id="5" name="Прямоугольник 4"/>
          <p:cNvSpPr/>
          <p:nvPr/>
        </p:nvSpPr>
        <p:spPr>
          <a:xfrm>
            <a:off x="0" y="3501008"/>
            <a:ext cx="3419872" cy="923330"/>
          </a:xfrm>
          <a:prstGeom prst="rect">
            <a:avLst/>
          </a:prstGeom>
        </p:spPr>
        <p:txBody>
          <a:bodyPr wrap="square">
            <a:spAutoFit/>
          </a:bodyPr>
          <a:lstStyle/>
          <a:p>
            <a:pPr algn="ctr"/>
            <a:r>
              <a:rPr lang="uk-UA" dirty="0" smtClean="0">
                <a:latin typeface="Times New Roman" pitchFamily="18" charset="0"/>
                <a:cs typeface="Times New Roman" pitchFamily="18" charset="0"/>
              </a:rPr>
              <a:t>(1894-1981)</a:t>
            </a:r>
          </a:p>
          <a:p>
            <a:pPr algn="ctr"/>
            <a:r>
              <a:rPr lang="uk-UA" dirty="0" smtClean="0">
                <a:latin typeface="Times New Roman" pitchFamily="18" charset="0"/>
                <a:cs typeface="Times New Roman" pitchFamily="18" charset="0"/>
              </a:rPr>
              <a:t>Австрійський та американський </a:t>
            </a:r>
          </a:p>
          <a:p>
            <a:pPr algn="ctr"/>
            <a:r>
              <a:rPr lang="uk-UA" dirty="0" smtClean="0">
                <a:latin typeface="Times New Roman" pitchFamily="18" charset="0"/>
                <a:cs typeface="Times New Roman" pitchFamily="18" charset="0"/>
              </a:rPr>
              <a:t>психіатр</a:t>
            </a:r>
            <a:endParaRPr lang="ru-RU" dirty="0">
              <a:latin typeface="Times New Roman" pitchFamily="18" charset="0"/>
              <a:cs typeface="Times New Roman" pitchFamily="18" charset="0"/>
            </a:endParaRPr>
          </a:p>
        </p:txBody>
      </p:sp>
      <p:sp>
        <p:nvSpPr>
          <p:cNvPr id="6" name="Прямоугольник 5"/>
          <p:cNvSpPr/>
          <p:nvPr/>
        </p:nvSpPr>
        <p:spPr>
          <a:xfrm>
            <a:off x="3851920" y="1052736"/>
            <a:ext cx="4968552" cy="2554545"/>
          </a:xfrm>
          <a:prstGeom prst="rect">
            <a:avLst/>
          </a:prstGeom>
        </p:spPr>
        <p:txBody>
          <a:bodyPr wrap="square">
            <a:spAutoFit/>
          </a:bodyPr>
          <a:lstStyle/>
          <a:p>
            <a:pPr lvl="0" algn="ctr" fontAlgn="base">
              <a:spcBef>
                <a:spcPct val="0"/>
              </a:spcBef>
              <a:spcAft>
                <a:spcPct val="0"/>
              </a:spcAf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Перший опис дитячого аутизму як синдрому було зроблено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Лео</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Каннером</a:t>
            </a:r>
            <a:r>
              <a:rPr lang="uk-UA" sz="2000" dirty="0" smtClean="0">
                <a:latin typeface="Times New Roman" pitchFamily="18" charset="0"/>
                <a:cs typeface="Times New Roman" pitchFamily="18" charset="0"/>
              </a:rPr>
              <a:t>. У статті 1943 року </a:t>
            </a:r>
            <a:r>
              <a:rPr lang="en-US" sz="2000" dirty="0" smtClean="0">
                <a:latin typeface="Times New Roman" pitchFamily="18" charset="0"/>
                <a:cs typeface="Times New Roman" pitchFamily="18" charset="0"/>
              </a:rPr>
              <a:t>«</a:t>
            </a:r>
            <a:r>
              <a:rPr lang="uk-UA" sz="2000" dirty="0" err="1" smtClean="0">
                <a:latin typeface="Times New Roman" pitchFamily="18" charset="0"/>
                <a:cs typeface="Times New Roman" pitchFamily="18" charset="0"/>
              </a:rPr>
              <a:t>Аутистичні</a:t>
            </a:r>
            <a:r>
              <a:rPr lang="uk-UA" sz="2000" dirty="0" smtClean="0">
                <a:latin typeface="Times New Roman" pitchFamily="18" charset="0"/>
                <a:cs typeface="Times New Roman" pitchFamily="18" charset="0"/>
              </a:rPr>
              <a:t> порушення афективного контакту» вчений виділив «синдром раннього дитячого аутизму» як самостійну діагностичну категорію. Згодом цей розлад розвитку було названо на його честь синдромом </a:t>
            </a:r>
            <a:r>
              <a:rPr lang="uk-UA" sz="2000" dirty="0" err="1" smtClean="0">
                <a:latin typeface="Times New Roman" pitchFamily="18" charset="0"/>
                <a:cs typeface="Times New Roman" pitchFamily="18" charset="0"/>
              </a:rPr>
              <a:t>Каннера</a:t>
            </a:r>
            <a:r>
              <a:rPr lang="uk-UA" sz="2000" dirty="0" smtClean="0">
                <a:latin typeface="Times New Roman" pitchFamily="18" charset="0"/>
                <a:cs typeface="Times New Roman" pitchFamily="18" charset="0"/>
              </a:rPr>
              <a:t>. </a:t>
            </a:r>
            <a:endParaRPr kumimoji="0" lang="uk-UA"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1331640" y="4581128"/>
            <a:ext cx="6552728" cy="1938992"/>
          </a:xfrm>
          <a:prstGeom prst="rect">
            <a:avLst/>
          </a:prstGeom>
        </p:spPr>
        <p:txBody>
          <a:bodyPr wrap="square">
            <a:spAutoFit/>
          </a:bodyPr>
          <a:lstStyle/>
          <a:p>
            <a:pPr algn="ctr"/>
            <a:r>
              <a:rPr lang="uk-UA" sz="2000" dirty="0" smtClean="0">
                <a:latin typeface="Times New Roman" pitchFamily="18" charset="0"/>
                <a:cs typeface="Times New Roman" pitchFamily="18" charset="0"/>
              </a:rPr>
              <a:t>Вчений спостерігав 11 дітей, рівень інтелектуального розвитку яких відповідав віку,  але їм була властива дивна і неадекватна соціальна поведінка. </a:t>
            </a:r>
            <a:r>
              <a:rPr lang="uk-UA" sz="2000" dirty="0" err="1" smtClean="0">
                <a:latin typeface="Times New Roman" pitchFamily="18" charset="0"/>
                <a:cs typeface="Times New Roman" pitchFamily="18" charset="0"/>
              </a:rPr>
              <a:t>Каннер</a:t>
            </a:r>
            <a:r>
              <a:rPr lang="uk-UA" sz="2000" dirty="0" smtClean="0">
                <a:latin typeface="Times New Roman" pitchFamily="18" charset="0"/>
                <a:cs typeface="Times New Roman" pitchFamily="18" charset="0"/>
              </a:rPr>
              <a:t> писав про уникнення соціальної стимуляції, про бажання дитини перебувати в ізоляції, бути наодинці з самим собою, не спілкуватися з іншими людьми. </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tx1"/>
                </a:solidFill>
                <a:latin typeface="Times New Roman" pitchFamily="18" charset="0"/>
                <a:cs typeface="Times New Roman" pitchFamily="18" charset="0"/>
              </a:rPr>
              <a:t>Для синдрому </a:t>
            </a:r>
            <a:r>
              <a:rPr lang="ru-RU" sz="2400" dirty="0" err="1" smtClean="0">
                <a:solidFill>
                  <a:schemeClr val="tx1"/>
                </a:solidFill>
                <a:latin typeface="Times New Roman" pitchFamily="18" charset="0"/>
                <a:cs typeface="Times New Roman" pitchFamily="18" charset="0"/>
              </a:rPr>
              <a:t>Каннера</a:t>
            </a:r>
            <a:r>
              <a:rPr lang="ru-RU" sz="2400" dirty="0" smtClean="0">
                <a:solidFill>
                  <a:schemeClr val="tx1"/>
                </a:solidFill>
                <a:latin typeface="Times New Roman" pitchFamily="18" charset="0"/>
                <a:cs typeface="Times New Roman" pitchFamily="18" charset="0"/>
              </a:rPr>
              <a:t>  характерна </a:t>
            </a:r>
            <a:r>
              <a:rPr lang="ru-RU" sz="2400" dirty="0" err="1" smtClean="0">
                <a:solidFill>
                  <a:schemeClr val="tx1"/>
                </a:solidFill>
                <a:latin typeface="Times New Roman" pitchFamily="18" charset="0"/>
                <a:cs typeface="Times New Roman" pitchFamily="18" charset="0"/>
              </a:rPr>
              <a:t>специфічна</a:t>
            </a:r>
            <a:r>
              <a:rPr lang="ru-RU" sz="2400" dirty="0" smtClean="0">
                <a:solidFill>
                  <a:schemeClr val="tx1"/>
                </a:solidFill>
                <a:latin typeface="Times New Roman" pitchFamily="18" charset="0"/>
                <a:cs typeface="Times New Roman" pitchFamily="18" charset="0"/>
              </a:rPr>
              <a:t> симптоматика:</a:t>
            </a:r>
            <a:endParaRPr lang="ru-RU" sz="2800" dirty="0">
              <a:solidFill>
                <a:schemeClr val="tx1"/>
              </a:solidFill>
            </a:endParaRPr>
          </a:p>
        </p:txBody>
      </p:sp>
      <p:sp>
        <p:nvSpPr>
          <p:cNvPr id="3" name="Содержимое 2"/>
          <p:cNvSpPr>
            <a:spLocks noGrp="1"/>
          </p:cNvSpPr>
          <p:nvPr>
            <p:ph sz="quarter" idx="1"/>
          </p:nvPr>
        </p:nvSpPr>
        <p:spPr/>
        <p:txBody>
          <a:bodyPr/>
          <a:lstStyle/>
          <a:p>
            <a:pPr algn="just"/>
            <a:r>
              <a:rPr lang="uk-UA" dirty="0" smtClean="0">
                <a:latin typeface="Times New Roman" pitchFamily="18" charset="0"/>
                <a:cs typeface="Times New Roman" pitchFamily="18" charset="0"/>
              </a:rPr>
              <a:t>Нездатність встановити емоційний контакт, холодність і відчуження по відношенню до оточуючих людей, в тому числі до батьків.</a:t>
            </a:r>
          </a:p>
          <a:p>
            <a:pPr algn="just"/>
            <a:r>
              <a:rPr lang="uk-UA" dirty="0" smtClean="0">
                <a:latin typeface="Times New Roman" pitchFamily="18" charset="0"/>
                <a:cs typeface="Times New Roman" pitchFamily="18" charset="0"/>
              </a:rPr>
              <a:t>Неадекватна реакція на будь-які незвичні зовнішні подразники - звуки, яскраве світло, погода, зміна звичного шляху і розпорядку дня.</a:t>
            </a:r>
          </a:p>
          <a:p>
            <a:pPr algn="just"/>
            <a:r>
              <a:rPr lang="uk-UA" dirty="0" smtClean="0">
                <a:latin typeface="Times New Roman" pitchFamily="18" charset="0"/>
                <a:cs typeface="Times New Roman" pitchFamily="18" charset="0"/>
              </a:rPr>
              <a:t>Стереотипна, монотонна ігрова діяльність.</a:t>
            </a:r>
          </a:p>
          <a:p>
            <a:pPr algn="just"/>
            <a:r>
              <a:rPr lang="uk-UA" dirty="0" smtClean="0">
                <a:latin typeface="Times New Roman" pitchFamily="18" charset="0"/>
                <a:cs typeface="Times New Roman" pitchFamily="18" charset="0"/>
              </a:rPr>
              <a:t>Ставлення до людей і тварин як до неживих предметів, </a:t>
            </a:r>
            <a:r>
              <a:rPr lang="uk-UA" dirty="0" err="1" smtClean="0">
                <a:latin typeface="Times New Roman" pitchFamily="18" charset="0"/>
                <a:cs typeface="Times New Roman" pitchFamily="18" charset="0"/>
              </a:rPr>
              <a:t>маніпулятивний</a:t>
            </a:r>
            <a:r>
              <a:rPr lang="uk-UA" dirty="0" smtClean="0">
                <a:latin typeface="Times New Roman" pitchFamily="18" charset="0"/>
                <a:cs typeface="Times New Roman" pitchFamily="18" charset="0"/>
              </a:rPr>
              <a:t> характер фізичного контакту.</a:t>
            </a:r>
          </a:p>
          <a:p>
            <a:pPr algn="just"/>
            <a:endParaRPr lang="uk-UA"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45024"/>
            <a:ext cx="3779912" cy="646331"/>
          </a:xfrm>
          <a:prstGeom prst="rect">
            <a:avLst/>
          </a:prstGeom>
        </p:spPr>
        <p:txBody>
          <a:bodyPr wrap="square">
            <a:spAutoFit/>
          </a:bodyPr>
          <a:lstStyle/>
          <a:p>
            <a:pPr algn="ctr"/>
            <a:r>
              <a:rPr lang="uk-UA" dirty="0" smtClean="0">
                <a:latin typeface="Times New Roman" pitchFamily="18" charset="0"/>
                <a:cs typeface="Times New Roman" pitchFamily="18" charset="0"/>
              </a:rPr>
              <a:t>(1906-1980)</a:t>
            </a:r>
          </a:p>
          <a:p>
            <a:pPr algn="ctr"/>
            <a:r>
              <a:rPr lang="uk-UA" dirty="0" smtClean="0">
                <a:latin typeface="Times New Roman" pitchFamily="18" charset="0"/>
                <a:cs typeface="Times New Roman" pitchFamily="18" charset="0"/>
              </a:rPr>
              <a:t>Австрійський педіатр та психіатр</a:t>
            </a:r>
            <a:endParaRPr lang="ru-RU" dirty="0">
              <a:latin typeface="Times New Roman" pitchFamily="18" charset="0"/>
              <a:cs typeface="Times New Roman" pitchFamily="18" charset="0"/>
            </a:endParaRPr>
          </a:p>
        </p:txBody>
      </p:sp>
      <p:pic>
        <p:nvPicPr>
          <p:cNvPr id="5" name="Picture 2" descr="Картинки по запросу &quot;аспергер картинка&quot;"/>
          <p:cNvPicPr>
            <a:picLocks noChangeAspect="1" noChangeArrowheads="1"/>
          </p:cNvPicPr>
          <p:nvPr/>
        </p:nvPicPr>
        <p:blipFill>
          <a:blip r:embed="rId2" cstate="print"/>
          <a:srcRect/>
          <a:stretch>
            <a:fillRect/>
          </a:stretch>
        </p:blipFill>
        <p:spPr bwMode="auto">
          <a:xfrm>
            <a:off x="0" y="0"/>
            <a:ext cx="3693523" cy="3693523"/>
          </a:xfrm>
          <a:prstGeom prst="rect">
            <a:avLst/>
          </a:prstGeom>
          <a:ln>
            <a:noFill/>
          </a:ln>
          <a:effectLst>
            <a:softEdge rad="112500"/>
          </a:effectLst>
        </p:spPr>
      </p:pic>
      <p:sp>
        <p:nvSpPr>
          <p:cNvPr id="6" name="Прямоугольник 5"/>
          <p:cNvSpPr/>
          <p:nvPr/>
        </p:nvSpPr>
        <p:spPr>
          <a:xfrm>
            <a:off x="179512" y="4725144"/>
            <a:ext cx="5688632" cy="1631216"/>
          </a:xfrm>
          <a:prstGeom prst="rect">
            <a:avLst/>
          </a:prstGeom>
        </p:spPr>
        <p:txBody>
          <a:bodyPr wrap="square">
            <a:spAutoFit/>
          </a:bodyPr>
          <a:lstStyle/>
          <a:p>
            <a:pPr algn="ctr"/>
            <a:r>
              <a:rPr lang="uk-UA" sz="2000" dirty="0" smtClean="0">
                <a:latin typeface="Times New Roman" pitchFamily="18" charset="0"/>
                <a:cs typeface="Times New Roman" pitchFamily="18" charset="0"/>
              </a:rPr>
              <a:t>Ганс </a:t>
            </a:r>
            <a:r>
              <a:rPr lang="uk-UA" sz="2000" dirty="0" err="1" smtClean="0">
                <a:latin typeface="Times New Roman" pitchFamily="18" charset="0"/>
                <a:cs typeface="Times New Roman" pitchFamily="18" charset="0"/>
              </a:rPr>
              <a:t>Аспергер</a:t>
            </a:r>
            <a:r>
              <a:rPr lang="uk-UA" sz="2000" dirty="0" smtClean="0">
                <a:latin typeface="Times New Roman" pitchFamily="18" charset="0"/>
                <a:cs typeface="Times New Roman" pitchFamily="18" charset="0"/>
              </a:rPr>
              <a:t> був одним з перших дослідників, які займалися РАС. </a:t>
            </a:r>
          </a:p>
          <a:p>
            <a:pPr algn="ctr"/>
            <a:r>
              <a:rPr lang="uk-UA" sz="2000" dirty="0" smtClean="0">
                <a:latin typeface="Times New Roman" pitchFamily="18" charset="0"/>
                <a:cs typeface="Times New Roman" pitchFamily="18" charset="0"/>
              </a:rPr>
              <a:t>У 1944 році в публікації ««</a:t>
            </a:r>
            <a:r>
              <a:rPr lang="uk-UA" sz="2000" dirty="0" err="1" smtClean="0">
                <a:latin typeface="Times New Roman" pitchFamily="18" charset="0"/>
                <a:cs typeface="Times New Roman" pitchFamily="18" charset="0"/>
              </a:rPr>
              <a:t>Аутистичні</a:t>
            </a:r>
            <a:r>
              <a:rPr lang="uk-UA" sz="2000" dirty="0" smtClean="0">
                <a:latin typeface="Times New Roman" pitchFamily="18" charset="0"/>
                <a:cs typeface="Times New Roman" pitchFamily="18" charset="0"/>
              </a:rPr>
              <a:t> психопати» в дитячому віці» він дав опис синдрому, названого згодом його ім'ям – Синдром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
        <p:nvSpPr>
          <p:cNvPr id="7" name="Прямоугольник 6"/>
          <p:cNvSpPr/>
          <p:nvPr/>
        </p:nvSpPr>
        <p:spPr>
          <a:xfrm>
            <a:off x="3635896" y="0"/>
            <a:ext cx="5328592" cy="4401205"/>
          </a:xfrm>
          <a:prstGeom prst="rect">
            <a:avLst/>
          </a:prstGeom>
        </p:spPr>
        <p:txBody>
          <a:bodyPr wrap="square">
            <a:spAutoFit/>
          </a:bodyPr>
          <a:lstStyle/>
          <a:p>
            <a:pPr algn="ctr"/>
            <a:r>
              <a:rPr lang="uk-UA" sz="2000" dirty="0" smtClean="0">
                <a:latin typeface="Times New Roman" pitchFamily="18" charset="0"/>
                <a:cs typeface="Times New Roman" pitchFamily="18" charset="0"/>
              </a:rPr>
              <a:t>Дуже часто синдром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 не діагностується до шкільного віку. На відміну від аутизму синдром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 визначається, головним чином, по соціальній взаємодії дитини. У дітей з синдромом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 розвиток мовлення відбувається типово, їх словниковий запас часто буває вище середнього. Але коли дитина взаємодіє з іншими людьми, вона недоречно використовує свої мовленнєві навички. Через своєчасного оволодіння мовою симптоми синдрому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 в ранньому віці важко відрізнити від інших порушень поведінки, таких як синдром дефіциту уваги і </a:t>
            </a:r>
            <a:r>
              <a:rPr lang="uk-UA" sz="2000" dirty="0" err="1" smtClean="0">
                <a:latin typeface="Times New Roman" pitchFamily="18" charset="0"/>
                <a:cs typeface="Times New Roman" pitchFamily="18" charset="0"/>
              </a:rPr>
              <a:t>гіперактивності</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quot;лорна уинг&quot;"/>
          <p:cNvPicPr>
            <a:picLocks noChangeAspect="1" noChangeArrowheads="1"/>
          </p:cNvPicPr>
          <p:nvPr/>
        </p:nvPicPr>
        <p:blipFill>
          <a:blip r:embed="rId2" cstate="print"/>
          <a:srcRect/>
          <a:stretch>
            <a:fillRect/>
          </a:stretch>
        </p:blipFill>
        <p:spPr bwMode="auto">
          <a:xfrm>
            <a:off x="0" y="0"/>
            <a:ext cx="3148149" cy="4726951"/>
          </a:xfrm>
          <a:prstGeom prst="rect">
            <a:avLst/>
          </a:prstGeom>
          <a:ln>
            <a:noFill/>
          </a:ln>
          <a:effectLst>
            <a:softEdge rad="112500"/>
          </a:effectLst>
        </p:spPr>
      </p:pic>
      <p:sp>
        <p:nvSpPr>
          <p:cNvPr id="5" name="Прямоугольник 4"/>
          <p:cNvSpPr/>
          <p:nvPr/>
        </p:nvSpPr>
        <p:spPr>
          <a:xfrm>
            <a:off x="0" y="3933056"/>
            <a:ext cx="3131840" cy="646331"/>
          </a:xfrm>
          <a:prstGeom prst="rect">
            <a:avLst/>
          </a:prstGeom>
        </p:spPr>
        <p:txBody>
          <a:bodyPr wrap="square">
            <a:spAutoFit/>
          </a:bodyPr>
          <a:lstStyle/>
          <a:p>
            <a:pPr algn="ctr"/>
            <a:r>
              <a:rPr lang="uk-UA" dirty="0" smtClean="0">
                <a:latin typeface="Times New Roman" pitchFamily="18" charset="0"/>
                <a:cs typeface="Times New Roman" pitchFamily="18" charset="0"/>
              </a:rPr>
              <a:t>(1928-2014)</a:t>
            </a:r>
          </a:p>
          <a:p>
            <a:pPr algn="ctr"/>
            <a:r>
              <a:rPr lang="uk-UA" dirty="0" smtClean="0">
                <a:latin typeface="Times New Roman" pitchFamily="18" charset="0"/>
                <a:cs typeface="Times New Roman" pitchFamily="18" charset="0"/>
              </a:rPr>
              <a:t>Англійський лікар-психіатр</a:t>
            </a:r>
          </a:p>
        </p:txBody>
      </p:sp>
      <p:sp>
        <p:nvSpPr>
          <p:cNvPr id="6" name="Прямоугольник 5"/>
          <p:cNvSpPr/>
          <p:nvPr/>
        </p:nvSpPr>
        <p:spPr>
          <a:xfrm>
            <a:off x="3347864" y="836712"/>
            <a:ext cx="5256584" cy="2554545"/>
          </a:xfrm>
          <a:prstGeom prst="rect">
            <a:avLst/>
          </a:prstGeom>
        </p:spPr>
        <p:txBody>
          <a:bodyPr wrap="square">
            <a:spAutoFit/>
          </a:bodyPr>
          <a:lstStyle/>
          <a:p>
            <a:pPr algn="ctr"/>
            <a:r>
              <a:rPr lang="uk-UA" sz="2000" dirty="0" err="1" smtClean="0">
                <a:latin typeface="Times New Roman" pitchFamily="18" charset="0"/>
                <a:cs typeface="Times New Roman" pitchFamily="18" charset="0"/>
              </a:rPr>
              <a:t>Лорна</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Уінг</a:t>
            </a:r>
            <a:r>
              <a:rPr lang="uk-UA" sz="2000" dirty="0" smtClean="0">
                <a:latin typeface="Times New Roman" pitchFamily="18" charset="0"/>
                <a:cs typeface="Times New Roman" pitchFamily="18" charset="0"/>
              </a:rPr>
              <a:t> одна з перших фахівців в області дослідження розладів раннього психологічного розвитку. У 1981 ввела і популяризувала термін «синдром </a:t>
            </a:r>
            <a:r>
              <a:rPr lang="uk-UA" sz="2000" dirty="0" err="1" smtClean="0">
                <a:latin typeface="Times New Roman" pitchFamily="18" charset="0"/>
                <a:cs typeface="Times New Roman" pitchFamily="18" charset="0"/>
              </a:rPr>
              <a:t>Аспергера</a:t>
            </a:r>
            <a:r>
              <a:rPr lang="uk-UA" sz="2000" dirty="0" smtClean="0">
                <a:latin typeface="Times New Roman" pitchFamily="18" charset="0"/>
                <a:cs typeface="Times New Roman" pitchFamily="18" charset="0"/>
              </a:rPr>
              <a:t>» в англомовному медичному співтоваристві, опублікувавши серію історій хвороби дітей з подібними симптомами. Ввела термін «</a:t>
            </a:r>
            <a:r>
              <a:rPr lang="uk-UA" sz="2000" dirty="0" err="1" smtClean="0">
                <a:latin typeface="Times New Roman" pitchFamily="18" charset="0"/>
                <a:cs typeface="Times New Roman" pitchFamily="18" charset="0"/>
              </a:rPr>
              <a:t>аутистичний</a:t>
            </a:r>
            <a:r>
              <a:rPr lang="uk-UA" sz="2000" dirty="0" smtClean="0">
                <a:latin typeface="Times New Roman" pitchFamily="18" charset="0"/>
                <a:cs typeface="Times New Roman" pitchFamily="18" charset="0"/>
              </a:rPr>
              <a:t> спектр».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prj.ru/pict2014/pic14_3_03_1.jpg"/>
          <p:cNvPicPr>
            <a:picLocks noChangeAspect="1" noChangeArrowheads="1"/>
          </p:cNvPicPr>
          <p:nvPr/>
        </p:nvPicPr>
        <p:blipFill>
          <a:blip r:embed="rId2" cstate="print"/>
          <a:srcRect/>
          <a:stretch>
            <a:fillRect/>
          </a:stretch>
        </p:blipFill>
        <p:spPr bwMode="auto">
          <a:xfrm flipH="1">
            <a:off x="5364088" y="0"/>
            <a:ext cx="3779912" cy="5027284"/>
          </a:xfrm>
          <a:prstGeom prst="rect">
            <a:avLst/>
          </a:prstGeom>
          <a:ln>
            <a:noFill/>
          </a:ln>
          <a:effectLst>
            <a:softEdge rad="112500"/>
          </a:effectLst>
        </p:spPr>
      </p:pic>
      <p:sp>
        <p:nvSpPr>
          <p:cNvPr id="5" name="Прямоугольник 4"/>
          <p:cNvSpPr/>
          <p:nvPr/>
        </p:nvSpPr>
        <p:spPr>
          <a:xfrm>
            <a:off x="5580112" y="5013176"/>
            <a:ext cx="3078088" cy="646331"/>
          </a:xfrm>
          <a:prstGeom prst="rect">
            <a:avLst/>
          </a:prstGeom>
        </p:spPr>
        <p:txBody>
          <a:bodyPr wrap="square">
            <a:spAutoFit/>
          </a:bodyPr>
          <a:lstStyle/>
          <a:p>
            <a:pPr algn="ctr"/>
            <a:r>
              <a:rPr lang="uk-UA" dirty="0" smtClean="0">
                <a:latin typeface="Times New Roman" pitchFamily="18" charset="0"/>
                <a:cs typeface="Times New Roman" pitchFamily="18" charset="0"/>
              </a:rPr>
              <a:t>(1902-1972)</a:t>
            </a:r>
          </a:p>
          <a:p>
            <a:pPr algn="ctr"/>
            <a:r>
              <a:rPr lang="uk-UA" dirty="0" smtClean="0">
                <a:latin typeface="Times New Roman" pitchFamily="18" charset="0"/>
                <a:cs typeface="Times New Roman" pitchFamily="18" charset="0"/>
              </a:rPr>
              <a:t>Психіатр</a:t>
            </a:r>
            <a:endParaRPr lang="ru-RU" dirty="0">
              <a:latin typeface="Times New Roman" pitchFamily="18" charset="0"/>
              <a:cs typeface="Times New Roman" pitchFamily="18" charset="0"/>
            </a:endParaRPr>
          </a:p>
        </p:txBody>
      </p:sp>
      <p:sp>
        <p:nvSpPr>
          <p:cNvPr id="6" name="Прямоугольник 5"/>
          <p:cNvSpPr/>
          <p:nvPr/>
        </p:nvSpPr>
        <p:spPr>
          <a:xfrm>
            <a:off x="323528" y="332656"/>
            <a:ext cx="4572000" cy="1938992"/>
          </a:xfrm>
          <a:prstGeom prst="rect">
            <a:avLst/>
          </a:prstGeom>
        </p:spPr>
        <p:txBody>
          <a:bodyPr>
            <a:spAutoFit/>
          </a:bodyPr>
          <a:lstStyle/>
          <a:p>
            <a:pPr algn="ctr"/>
            <a:r>
              <a:rPr lang="uk-UA" sz="2400" dirty="0" err="1" smtClean="0">
                <a:latin typeface="Times New Roman" pitchFamily="18" charset="0"/>
                <a:cs typeface="Times New Roman" pitchFamily="18" charset="0"/>
              </a:rPr>
              <a:t>Мнухін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Самуіл</a:t>
            </a:r>
            <a:r>
              <a:rPr lang="uk-UA" sz="2400" dirty="0" smtClean="0">
                <a:latin typeface="Times New Roman" pitchFamily="18" charset="0"/>
                <a:cs typeface="Times New Roman" pitchFamily="18" charset="0"/>
              </a:rPr>
              <a:t> Семенович описував </a:t>
            </a:r>
            <a:r>
              <a:rPr lang="uk-UA" sz="2400" dirty="0" err="1" smtClean="0">
                <a:latin typeface="Times New Roman" pitchFamily="18" charset="0"/>
                <a:cs typeface="Times New Roman" pitchFamily="18" charset="0"/>
              </a:rPr>
              <a:t>аутистичну</a:t>
            </a:r>
            <a:r>
              <a:rPr lang="uk-UA" sz="2400" dirty="0" smtClean="0">
                <a:latin typeface="Times New Roman" pitchFamily="18" charset="0"/>
                <a:cs typeface="Times New Roman" pitchFamily="18" charset="0"/>
              </a:rPr>
              <a:t> симптоматику у зв'язку з органічним ураженням мозку у дітей.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08912" cy="1642194"/>
          </a:xfrm>
        </p:spPr>
        <p:txBody>
          <a:bodyPr>
            <a:noAutofit/>
          </a:bodyPr>
          <a:lstStyle/>
          <a:p>
            <a:pPr algn="just"/>
            <a:r>
              <a:rPr lang="uk-UA" sz="2000" dirty="0" smtClean="0">
                <a:solidFill>
                  <a:schemeClr val="tx1"/>
                </a:solidFill>
                <a:latin typeface="Times New Roman" pitchFamily="18" charset="0"/>
                <a:cs typeface="Times New Roman" pitchFamily="18" charset="0"/>
              </a:rPr>
              <a:t>Відповідно до Міжнародної класифікації хвороб (</a:t>
            </a:r>
            <a:r>
              <a:rPr lang="uk-UA" sz="2000" dirty="0" err="1" smtClean="0">
                <a:solidFill>
                  <a:schemeClr val="tx1"/>
                </a:solidFill>
                <a:latin typeface="Times New Roman" pitchFamily="18" charset="0"/>
                <a:cs typeface="Times New Roman" pitchFamily="18" charset="0"/>
              </a:rPr>
              <a:t>МКХ</a:t>
            </a:r>
            <a:r>
              <a:rPr lang="uk-UA" sz="2000" dirty="0" smtClean="0">
                <a:solidFill>
                  <a:schemeClr val="tx1"/>
                </a:solidFill>
                <a:latin typeface="Times New Roman" pitchFamily="18" charset="0"/>
                <a:cs typeface="Times New Roman" pitchFamily="18" charset="0"/>
              </a:rPr>
              <a:t>-10</a:t>
            </a:r>
            <a:r>
              <a:rPr lang="uk-UA" sz="2000" dirty="0" smtClean="0">
                <a:solidFill>
                  <a:schemeClr val="tx1"/>
                </a:solidFill>
                <a:latin typeface="Times New Roman" pitchFamily="18" charset="0"/>
                <a:cs typeface="Times New Roman" pitchFamily="18" charset="0"/>
              </a:rPr>
              <a:t>) види аутизму введені в розділ «Загальні розлади розвитку» до підрозділу «Порушення психологічного розвитку». Виділяють наступні види аутизму:</a:t>
            </a:r>
            <a:endParaRPr lang="ru-RU" sz="20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323528" y="2492896"/>
            <a:ext cx="82809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Загальні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розлади розвитку.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Дитячий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аутизм.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Атиповий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аутизм.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Інші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дезинтегративні</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розлади дитячого віку.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Гіперактивний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розлад, який поєднується з розумовою відсталістю та стереотипними рухами.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Синдром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Аспергера</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k-UA" sz="2000" b="0" i="0" u="none" strike="noStrike" cap="none" normalizeH="0" baseline="0" dirty="0" err="1" smtClean="0">
                <a:ln>
                  <a:noFill/>
                </a:ln>
                <a:solidFill>
                  <a:schemeClr val="tx1"/>
                </a:solidFill>
                <a:effectLst/>
                <a:latin typeface="Times New Roman" pitchFamily="18" charset="0"/>
                <a:cs typeface="Times New Roman" pitchFamily="18" charset="0"/>
              </a:rPr>
              <a:t>Неуточнений</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загальний розлад розвитку.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075240" cy="490066"/>
          </a:xfrm>
        </p:spPr>
        <p:txBody>
          <a:bodyPr>
            <a:normAutofit/>
          </a:bodyPr>
          <a:lstStyle/>
          <a:p>
            <a:pPr algn="ctr"/>
            <a:r>
              <a:rPr lang="uk-UA" sz="2400" dirty="0" smtClean="0">
                <a:solidFill>
                  <a:schemeClr val="tx1"/>
                </a:solidFill>
                <a:latin typeface="Times New Roman" pitchFamily="18" charset="0"/>
                <a:cs typeface="Times New Roman" pitchFamily="18" charset="0"/>
              </a:rPr>
              <a:t>Основні ознаки аутизму у дітей до 2 років</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179512" y="908720"/>
            <a:ext cx="8640960" cy="5349208"/>
          </a:xfrm>
        </p:spPr>
        <p:txBody>
          <a:bodyPr>
            <a:noAutofit/>
          </a:bodyPr>
          <a:lstStyle/>
          <a:p>
            <a:pPr marL="457200" indent="-457200">
              <a:buFont typeface="+mj-lt"/>
              <a:buAutoNum type="arabicPeriod"/>
            </a:pPr>
            <a:r>
              <a:rPr lang="uk-UA" sz="2000" dirty="0" smtClean="0">
                <a:latin typeface="Times New Roman" pitchFamily="18" charset="0"/>
                <a:cs typeface="Times New Roman" pitchFamily="18" charset="0"/>
              </a:rPr>
              <a:t>малюк недостатньо прив'язаний до матері: не посміхається їй, не тягне до неї руки, не реагує на її догляд, не впізнає близьких родичів (навіть мати);</a:t>
            </a:r>
          </a:p>
          <a:p>
            <a:pPr marL="457200" indent="-457200">
              <a:buFont typeface="+mj-lt"/>
              <a:buAutoNum type="arabicPeriod"/>
            </a:pPr>
            <a:r>
              <a:rPr lang="uk-UA" sz="2000" dirty="0" smtClean="0">
                <a:latin typeface="Times New Roman" pitchFamily="18" charset="0"/>
                <a:cs typeface="Times New Roman" pitchFamily="18" charset="0"/>
              </a:rPr>
              <a:t>дитя не дивиться в очі і в обличчя при спробі спілкування з нею;</a:t>
            </a:r>
          </a:p>
          <a:p>
            <a:pPr marL="457200" indent="-457200">
              <a:buFont typeface="+mj-lt"/>
              <a:buAutoNum type="arabicPeriod"/>
            </a:pPr>
            <a:r>
              <a:rPr lang="uk-UA" sz="2000" dirty="0" smtClean="0">
                <a:latin typeface="Times New Roman" pitchFamily="18" charset="0"/>
                <a:cs typeface="Times New Roman" pitchFamily="18" charset="0"/>
              </a:rPr>
              <a:t>відсутня  «поза готовності» при взятті малюка на руки: не простягає руки, не притискається до грудей, в зв'язку з чим він може навіть відмовлятися від грудного вигодовування;</a:t>
            </a:r>
          </a:p>
          <a:p>
            <a:pPr marL="457200" indent="-457200">
              <a:buFont typeface="+mj-lt"/>
              <a:buAutoNum type="arabicPeriod"/>
            </a:pPr>
            <a:r>
              <a:rPr lang="uk-UA" sz="2000" dirty="0" smtClean="0">
                <a:latin typeface="Times New Roman" pitchFamily="18" charset="0"/>
                <a:cs typeface="Times New Roman" pitchFamily="18" charset="0"/>
              </a:rPr>
              <a:t>дитя вважає за краще грати на самоті з однієї і тієї ж іграшкою або частиною її (коліщатко від машинки або однією і тією тваринкою, лялькою); інші іграшки інтересу не викликають;</a:t>
            </a:r>
          </a:p>
          <a:p>
            <a:pPr marL="457200" indent="-457200">
              <a:buFont typeface="+mj-lt"/>
              <a:buAutoNum type="arabicPeriod"/>
            </a:pPr>
            <a:r>
              <a:rPr lang="uk-UA" sz="2000" dirty="0" smtClean="0">
                <a:latin typeface="Times New Roman" pitchFamily="18" charset="0"/>
                <a:cs typeface="Times New Roman" pitchFamily="18" charset="0"/>
              </a:rPr>
              <a:t>пристрасть до іграшок відрізняється своєрідністю: звичайні дитячі іграшки малоцікаві, </a:t>
            </a:r>
            <a:r>
              <a:rPr lang="uk-UA" sz="2000" dirty="0" err="1" smtClean="0">
                <a:latin typeface="Times New Roman" pitchFamily="18" charset="0"/>
                <a:cs typeface="Times New Roman" pitchFamily="18" charset="0"/>
              </a:rPr>
              <a:t>дитина-аутист</a:t>
            </a:r>
            <a:r>
              <a:rPr lang="uk-UA" sz="2000" dirty="0" smtClean="0">
                <a:latin typeface="Times New Roman" pitchFamily="18" charset="0"/>
                <a:cs typeface="Times New Roman" pitchFamily="18" charset="0"/>
              </a:rPr>
              <a:t> може довго розглядати або пересувати який-небудь предмет перед очима, стежачи за його рухом;</a:t>
            </a:r>
          </a:p>
          <a:p>
            <a:pPr marL="457200" indent="-457200">
              <a:buFont typeface="+mj-lt"/>
              <a:buAutoNum type="arabicPeriod"/>
            </a:pPr>
            <a:r>
              <a:rPr lang="uk-UA" sz="2000" dirty="0" smtClean="0">
                <a:latin typeface="Times New Roman" pitchFamily="18" charset="0"/>
                <a:cs typeface="Times New Roman" pitchFamily="18" charset="0"/>
              </a:rPr>
              <a:t>не реагує на своє ім'я при нормальній гостроті слуху;</a:t>
            </a:r>
          </a:p>
          <a:p>
            <a:pPr marL="457200" indent="-457200">
              <a:buFont typeface="+mj-lt"/>
              <a:buAutoNum type="arabicPeriod"/>
            </a:pPr>
            <a:r>
              <a:rPr lang="uk-UA" sz="2000" dirty="0" smtClean="0">
                <a:latin typeface="Times New Roman" pitchFamily="18" charset="0"/>
                <a:cs typeface="Times New Roman" pitchFamily="18" charset="0"/>
              </a:rPr>
              <a:t>не потребує уваги або будь-якої допомоги;</a:t>
            </a:r>
            <a:endParaRPr lang="uk-UA"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495</TotalTime>
  <Words>2017</Words>
  <Application>Microsoft Office PowerPoint</Application>
  <PresentationFormat>Экран (4:3)</PresentationFormat>
  <Paragraphs>161</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Эркер</vt:lpstr>
      <vt:lpstr>Дитина з РАС: розвиток, навчання, спілкування, соціалізація</vt:lpstr>
      <vt:lpstr>Слайд 2</vt:lpstr>
      <vt:lpstr>Концептуальна історія</vt:lpstr>
      <vt:lpstr>Для синдрому Каннера  характерна специфічна симптоматика:</vt:lpstr>
      <vt:lpstr>Слайд 5</vt:lpstr>
      <vt:lpstr>Слайд 6</vt:lpstr>
      <vt:lpstr>Слайд 7</vt:lpstr>
      <vt:lpstr>Відповідно до Міжнародної класифікації хвороб (МКХ-10) види аутизму введені в розділ «Загальні розлади розвитку» до підрозділу «Порушення психологічного розвитку». Виділяють наступні види аутизму:</vt:lpstr>
      <vt:lpstr>Основні ознаки аутизму у дітей до 2 років</vt:lpstr>
      <vt:lpstr>Слайд 10</vt:lpstr>
      <vt:lpstr>Слайд 11</vt:lpstr>
      <vt:lpstr>Слайд 12</vt:lpstr>
      <vt:lpstr>Слайд 13</vt:lpstr>
      <vt:lpstr>Слайд 14</vt:lpstr>
      <vt:lpstr>Статистичні данні</vt:lpstr>
      <vt:lpstr>Слайд 16</vt:lpstr>
      <vt:lpstr>Слайд 17</vt:lpstr>
      <vt:lpstr>Аутизм в Україні</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Дитина з РАС: розвиток, навчання, спілкування, соціалізація</dc:title>
  <dc:creator>IRC22</dc:creator>
  <cp:lastModifiedBy>IRC22</cp:lastModifiedBy>
  <cp:revision>3</cp:revision>
  <dcterms:created xsi:type="dcterms:W3CDTF">2020-03-29T11:16:26Z</dcterms:created>
  <dcterms:modified xsi:type="dcterms:W3CDTF">2020-04-01T13:35:11Z</dcterms:modified>
</cp:coreProperties>
</file>