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1" r:id="rId4"/>
    <p:sldId id="264" r:id="rId5"/>
    <p:sldId id="265" r:id="rId6"/>
    <p:sldId id="28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8" r:id="rId15"/>
    <p:sldId id="273" r:id="rId16"/>
    <p:sldId id="287" r:id="rId17"/>
    <p:sldId id="274" r:id="rId18"/>
    <p:sldId id="286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092" autoAdjust="0"/>
  </p:normalViewPr>
  <p:slideViewPr>
    <p:cSldViewPr>
      <p:cViewPr>
        <p:scale>
          <a:sx n="62" d="100"/>
          <a:sy n="62" d="100"/>
        </p:scale>
        <p:origin x="-95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907704" y="622221"/>
            <a:ext cx="711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0"/>
            <a:ext cx="10513168" cy="6858000"/>
          </a:xfrm>
        </p:spPr>
      </p:pic>
      <p:sp>
        <p:nvSpPr>
          <p:cNvPr id="8" name="TextBox 7"/>
          <p:cNvSpPr txBox="1"/>
          <p:nvPr/>
        </p:nvSpPr>
        <p:spPr>
          <a:xfrm>
            <a:off x="3453116" y="1195177"/>
            <a:ext cx="597666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solidFill>
                  <a:srgbClr val="FF0000"/>
                </a:solidFill>
              </a:rPr>
              <a:t>КЗ </a:t>
            </a:r>
            <a:r>
              <a:rPr lang="uk-UA" sz="4800" dirty="0" err="1">
                <a:solidFill>
                  <a:srgbClr val="FF0000"/>
                </a:solidFill>
              </a:rPr>
              <a:t>Кременівський</a:t>
            </a:r>
            <a:r>
              <a:rPr lang="uk-UA" sz="4800" dirty="0">
                <a:solidFill>
                  <a:srgbClr val="FF0000"/>
                </a:solidFill>
              </a:rPr>
              <a:t> я/с</a:t>
            </a:r>
            <a:endParaRPr lang="ru-RU" sz="4800" dirty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699354"/>
            <a:ext cx="69470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err="1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Нетрадиційна</a:t>
            </a:r>
            <a:r>
              <a:rPr lang="ru-RU" sz="4000" b="1" dirty="0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техніка</a:t>
            </a:r>
            <a:r>
              <a:rPr lang="ru-RU" sz="4000" b="1" dirty="0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малювання</a:t>
            </a:r>
            <a:r>
              <a:rPr lang="ru-RU" sz="4000" b="1" dirty="0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 з </a:t>
            </a:r>
            <a:r>
              <a:rPr lang="ru-RU" sz="4000" b="1" dirty="0" err="1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дітьми</a:t>
            </a:r>
            <a:r>
              <a:rPr lang="ru-RU" sz="4000" b="1" dirty="0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дошкільного</a:t>
            </a:r>
            <a:r>
              <a:rPr lang="ru-RU" sz="4000" b="1" dirty="0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srgbClr val="953735"/>
                </a:solidFill>
                <a:latin typeface="Segoe Print"/>
                <a:ea typeface="+mj-ea"/>
                <a:cs typeface="+mj-cs"/>
              </a:rPr>
              <a:t>віку</a:t>
            </a:r>
            <a:endParaRPr lang="ru-RU" sz="40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5373216"/>
            <a:ext cx="662473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75"/>
              </a:spcBef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Segoe Light"/>
              </a:rPr>
              <a:t>Черненко Антоніна </a:t>
            </a:r>
            <a:r>
              <a:rPr lang="uk-UA" sz="2800" b="1" dirty="0" smtClean="0">
                <a:solidFill>
                  <a:srgbClr val="002060"/>
                </a:solidFill>
                <a:latin typeface="Segoe Light"/>
              </a:rPr>
              <a:t>Костянтинівна</a:t>
            </a:r>
            <a:endParaRPr lang="ru-RU" sz="2800" dirty="0">
              <a:latin typeface="Times New Roman"/>
              <a:ea typeface="Times New Roman"/>
            </a:endParaRPr>
          </a:p>
          <a:p>
            <a:pPr algn="ctr">
              <a:spcBef>
                <a:spcPts val="575"/>
              </a:spcBef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Segoe Light"/>
              </a:rPr>
              <a:t>Вихователь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96136" cy="6178698"/>
          </a:xfrm>
        </p:spPr>
        <p:txBody>
          <a:bodyPr>
            <a:normAutofit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Мозаїка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4400" b="1" dirty="0" smtClean="0">
                <a:solidFill>
                  <a:schemeClr val="tx1"/>
                </a:solidFill>
                <a:latin typeface="+mj-lt"/>
              </a:rPr>
              <a:t>Мармуровий </a:t>
            </a:r>
            <a:r>
              <a:rPr lang="uk-UA" sz="4400" b="1" dirty="0">
                <a:solidFill>
                  <a:schemeClr val="tx1"/>
                </a:solidFill>
                <a:latin typeface="+mj-lt"/>
              </a:rPr>
              <a:t>папір</a:t>
            </a:r>
            <a:r>
              <a:rPr lang="uk-UA" sz="44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dirty="0">
                <a:solidFill>
                  <a:schemeClr val="tx1"/>
                </a:solidFill>
                <a:latin typeface="+mj-lt"/>
              </a:rPr>
            </a:br>
            <a:endParaRPr lang="uk-UA" sz="4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600400" cy="6696744"/>
          </a:xfrm>
        </p:spPr>
        <p:txBody>
          <a:bodyPr>
            <a:normAutofit/>
          </a:bodyPr>
          <a:lstStyle/>
          <a:p>
            <a:pPr lvl="0" fontAlgn="base"/>
            <a:r>
              <a:rPr lang="uk-UA" sz="5400" b="1" dirty="0">
                <a:solidFill>
                  <a:schemeClr val="tx1"/>
                </a:solidFill>
                <a:latin typeface="+mj-lt"/>
              </a:rPr>
              <a:t>Пучок олівців</a:t>
            </a:r>
            <a:r>
              <a:rPr lang="uk-UA" sz="54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5400" dirty="0">
                <a:solidFill>
                  <a:schemeClr val="tx1"/>
                </a:solidFill>
                <a:latin typeface="+mj-lt"/>
              </a:rPr>
            </a:br>
            <a:endParaRPr lang="uk-UA" sz="5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316835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851" y="0"/>
            <a:ext cx="5626968" cy="6741368"/>
          </a:xfrm>
        </p:spPr>
        <p:txBody>
          <a:bodyPr>
            <a:noAutofit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Кольоровий клей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Кукурудзяні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качанчики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Сіль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Харчова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плівка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endParaRPr lang="uk-UA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227851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78609"/>
            <a:ext cx="3227851" cy="2179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"/>
            <a:ext cx="3227850" cy="22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7452320" cy="63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4618856" cy="6511354"/>
          </a:xfrm>
        </p:spPr>
        <p:txBody>
          <a:bodyPr>
            <a:noAutofit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Мильний живопис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Повітряні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фарби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Паспарту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endParaRPr lang="uk-UA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67" y="0"/>
            <a:ext cx="747976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980728"/>
            <a:ext cx="5040560" cy="5688632"/>
          </a:xfrm>
        </p:spPr>
        <p:txBody>
          <a:bodyPr>
            <a:noAutofit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Малювання ногами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Пальчикові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фарби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err="1" smtClean="0">
                <a:solidFill>
                  <a:schemeClr val="tx1"/>
                </a:solidFill>
                <a:latin typeface="+mj-lt"/>
              </a:rPr>
              <a:t>Бульбашкова</a:t>
            </a: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плівка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endParaRPr lang="uk-UA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2971800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9"/>
            <a:ext cx="3079304" cy="36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561662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5519" y="257927"/>
            <a:ext cx="5698976" cy="6394722"/>
          </a:xfrm>
        </p:spPr>
        <p:txBody>
          <a:bodyPr>
            <a:noAutofit/>
          </a:bodyPr>
          <a:lstStyle/>
          <a:p>
            <a:pPr lvl="0" fontAlgn="base"/>
            <a:r>
              <a:rPr lang="en-US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Мильні </a:t>
            </a:r>
            <a: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бульки</a:t>
            </a:r>
            <a:b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en-US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Пуантилізм</a:t>
            </a:r>
            <a: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 (долоньками, ребром </a:t>
            </a: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долоньки</a:t>
            </a:r>
            <a: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, пальчиками)</a:t>
            </a:r>
            <a:b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err="1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Ляпкографія</a:t>
            </a:r>
            <a: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Зволожений </a:t>
            </a:r>
            <a: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папір</a:t>
            </a:r>
            <a:br>
              <a:rPr lang="uk-UA" sz="40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</a:br>
            <a:endParaRPr lang="uk-UA" sz="4000" b="1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" y="4653136"/>
            <a:ext cx="2697331" cy="2231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4"/>
            <a:ext cx="2720747" cy="2066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2060848"/>
            <a:ext cx="269679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43086"/>
            <a:ext cx="5364088" cy="4754265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uk-UA" sz="4400" b="1" dirty="0">
                <a:solidFill>
                  <a:schemeClr val="tx1"/>
                </a:solidFill>
                <a:latin typeface="+mj-lt"/>
              </a:rPr>
              <a:t>Малювання штампами з овочів (</a:t>
            </a:r>
            <a:r>
              <a:rPr lang="uk-UA" sz="4400" b="1" i="1" dirty="0">
                <a:solidFill>
                  <a:schemeClr val="tx1"/>
                </a:solidFill>
                <a:latin typeface="+mj-lt"/>
              </a:rPr>
              <a:t>картопля, буряк, морква, болгарський перець, гриби шампіньйони</a:t>
            </a:r>
            <a:r>
              <a:rPr lang="uk-UA" sz="4400" b="1" dirty="0">
                <a:solidFill>
                  <a:schemeClr val="tx1"/>
                </a:solidFill>
                <a:latin typeface="+mj-lt"/>
              </a:rPr>
              <a:t>)</a:t>
            </a:r>
            <a:br>
              <a:rPr lang="uk-UA" sz="4400" b="1" dirty="0">
                <a:solidFill>
                  <a:schemeClr val="tx1"/>
                </a:solidFill>
                <a:latin typeface="+mj-lt"/>
              </a:rPr>
            </a:br>
            <a:r>
              <a:rPr lang="uk-UA" sz="44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b="1" dirty="0">
                <a:solidFill>
                  <a:schemeClr val="tx1"/>
                </a:solidFill>
                <a:latin typeface="+mj-lt"/>
              </a:rPr>
            </a:br>
            <a:r>
              <a:rPr lang="uk-UA" sz="4400" b="1" dirty="0" smtClean="0">
                <a:solidFill>
                  <a:schemeClr val="tx1"/>
                </a:solidFill>
                <a:latin typeface="+mj-lt"/>
              </a:rPr>
              <a:t>Малювання</a:t>
            </a:r>
            <a:r>
              <a:rPr lang="uk-UA" sz="4400" b="1" dirty="0">
                <a:solidFill>
                  <a:schemeClr val="tx1"/>
                </a:solidFill>
                <a:latin typeface="+mj-lt"/>
              </a:rPr>
              <a:t> на жмаканому папері (</a:t>
            </a:r>
            <a:r>
              <a:rPr lang="uk-UA" sz="4400" b="1" i="1" dirty="0">
                <a:solidFill>
                  <a:schemeClr val="tx1"/>
                </a:solidFill>
                <a:latin typeface="+mj-lt"/>
              </a:rPr>
              <a:t>ефект мозаїки</a:t>
            </a:r>
            <a:r>
              <a:rPr lang="uk-UA" sz="4400" b="1" dirty="0">
                <a:solidFill>
                  <a:schemeClr val="tx1"/>
                </a:solidFill>
                <a:latin typeface="+mj-lt"/>
              </a:rPr>
              <a:t>)</a:t>
            </a:r>
            <a:br>
              <a:rPr lang="uk-UA" sz="4400" b="1" dirty="0">
                <a:solidFill>
                  <a:schemeClr val="tx1"/>
                </a:solidFill>
                <a:latin typeface="+mj-lt"/>
              </a:rPr>
            </a:br>
            <a:r>
              <a:rPr lang="uk-UA" sz="44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b="1" dirty="0">
                <a:solidFill>
                  <a:schemeClr val="tx1"/>
                </a:solidFill>
                <a:latin typeface="+mj-lt"/>
              </a:rPr>
            </a:b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" y="0"/>
            <a:ext cx="3290689" cy="3686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" y="3686174"/>
            <a:ext cx="3263158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674136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+mj-lt"/>
              </a:rPr>
              <a:t>Зображувальна діяльність має надзвичайно важливе значення для всебічного розвитку особистості . В процесі створення зображення у дитини формуються такі якості , як  спостережливість , естетичне  сприйняття, художній смак та , звичайно, творчі здібності . Малюючи, дитина виражає власний емоційний стан , своє ставлення до навколишнього світу . Доступними для свого віку засобами малюк самостійно створює прекрасне і вчиться бачити прекрасне в оточуючому її світі . </a:t>
            </a:r>
            <a:br>
              <a:rPr lang="uk-UA" sz="2400" dirty="0" smtClean="0">
                <a:solidFill>
                  <a:schemeClr val="tx1"/>
                </a:solidFill>
                <a:latin typeface="+mj-lt"/>
              </a:rPr>
            </a:br>
            <a:r>
              <a:rPr lang="uk-UA" sz="2400" dirty="0" smtClean="0">
                <a:solidFill>
                  <a:schemeClr val="tx1"/>
                </a:solidFill>
                <a:latin typeface="+mj-lt"/>
              </a:rPr>
              <a:t>В.А. Сухомлинський наголошував : «Витоки здібностей  та обдарованості  дітей на кінчиках пальців .  Від пальців , образно кажучи , йдуть  найтонші нитки- струмочки , які живить джерело творчої думки . Іншими словами  , чим більше майстерності в дитячій руці , тим розумніша дитина.</a:t>
            </a:r>
            <a:endParaRPr lang="uk-UA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288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079" y="188640"/>
            <a:ext cx="6503921" cy="6538738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Малювання клеєм ПВА</a:t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Монотипія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Малювання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зубною щіткою, щіткою для миття посуду </a:t>
            </a:r>
            <a:r>
              <a:rPr lang="uk-UA" sz="4000" b="1" i="1" dirty="0">
                <a:solidFill>
                  <a:schemeClr val="tx1"/>
                </a:solidFill>
                <a:latin typeface="+mj-lt"/>
              </a:rPr>
              <a:t>(круглої форми)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err="1" smtClean="0">
                <a:solidFill>
                  <a:schemeClr val="tx1"/>
                </a:solidFill>
                <a:latin typeface="+mj-lt"/>
              </a:rPr>
              <a:t>Набризк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uk-UA" sz="4000" b="1" i="1" dirty="0">
                <a:solidFill>
                  <a:schemeClr val="tx1"/>
                </a:solidFill>
                <a:latin typeface="+mj-lt"/>
              </a:rPr>
              <a:t>(зубна щітка)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b="1" dirty="0">
                <a:solidFill>
                  <a:schemeClr val="tx1"/>
                </a:solidFill>
                <a:latin typeface="+mj-lt"/>
              </a:rPr>
            </a:br>
            <a:endParaRPr lang="uk-UA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" y="3284984"/>
            <a:ext cx="2765866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" y="-17868"/>
            <a:ext cx="2775489" cy="33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336" y="548680"/>
            <a:ext cx="4800596" cy="5962674"/>
          </a:xfrm>
        </p:spPr>
        <p:txBody>
          <a:bodyPr>
            <a:noAutofit/>
          </a:bodyPr>
          <a:lstStyle/>
          <a:p>
            <a:pPr lvl="0" fontAlgn="base"/>
            <a:r>
              <a:rPr lang="uk-UA" b="1" dirty="0">
                <a:solidFill>
                  <a:schemeClr val="tx1"/>
                </a:solidFill>
                <a:latin typeface="+mj-lt"/>
              </a:rPr>
              <a:t>Малювання пір’ям</a:t>
            </a:r>
            <a:br>
              <a:rPr lang="uk-UA" b="1" dirty="0">
                <a:solidFill>
                  <a:schemeClr val="tx1"/>
                </a:solidFill>
                <a:latin typeface="+mj-lt"/>
              </a:rPr>
            </a:br>
            <a:r>
              <a:rPr lang="en-US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j-lt"/>
              </a:rPr>
            </a:br>
            <a:r>
              <a:rPr lang="uk-UA" b="1" dirty="0" err="1" smtClean="0">
                <a:solidFill>
                  <a:schemeClr val="tx1"/>
                </a:solidFill>
                <a:latin typeface="+mj-lt"/>
              </a:rPr>
              <a:t>Ниткографія</a:t>
            </a:r>
            <a:r>
              <a:rPr lang="uk-UA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uk-UA" b="1" i="1" dirty="0">
                <a:solidFill>
                  <a:schemeClr val="tx1"/>
                </a:solidFill>
                <a:latin typeface="+mj-lt"/>
              </a:rPr>
              <a:t>(нитка гладенька і кручена, типу «ірис», довжина дорівнює довжині дитячої руки від пальців до ліктів)</a:t>
            </a:r>
            <a:r>
              <a:rPr lang="uk-UA" b="1" dirty="0">
                <a:solidFill>
                  <a:schemeClr val="tx1"/>
                </a:solidFill>
                <a:latin typeface="+mj-lt"/>
              </a:rPr>
              <a:t/>
            </a:r>
            <a:br>
              <a:rPr lang="uk-UA" b="1" dirty="0">
                <a:solidFill>
                  <a:schemeClr val="tx1"/>
                </a:solidFill>
                <a:latin typeface="+mj-lt"/>
              </a:rPr>
            </a:br>
            <a:r>
              <a:rPr lang="en-US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j-lt"/>
              </a:rPr>
            </a:br>
            <a:endParaRPr lang="uk-UA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2" y="3573016"/>
            <a:ext cx="4078956" cy="3261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44008" y="3429000"/>
            <a:ext cx="4499992" cy="144016"/>
          </a:xfrm>
        </p:spPr>
        <p:txBody>
          <a:bodyPr>
            <a:noAutofit/>
          </a:bodyPr>
          <a:lstStyle/>
          <a:p>
            <a:pPr lvl="0" fontAlgn="base"/>
            <a:r>
              <a:rPr lang="uk-UA" sz="3200" b="1" dirty="0">
                <a:solidFill>
                  <a:schemeClr val="tx1"/>
                </a:solidFill>
                <a:latin typeface="+mj-lt"/>
              </a:rPr>
              <a:t>Малювання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32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uk-UA" sz="3200" b="1" dirty="0">
                <a:solidFill>
                  <a:schemeClr val="tx1"/>
                </a:solidFill>
                <a:latin typeface="+mj-lt"/>
              </a:rPr>
              <a:t>об’ємними»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3200" b="1" dirty="0" smtClean="0">
                <a:solidFill>
                  <a:schemeClr val="tx1"/>
                </a:solidFill>
                <a:latin typeface="+mj-lt"/>
              </a:rPr>
              <a:t>фарбами</a:t>
            </a:r>
            <a:r>
              <a:rPr lang="uk-UA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uk-UA" sz="3200" b="1" dirty="0" smtClean="0">
                <a:solidFill>
                  <a:schemeClr val="tx1"/>
                </a:solidFill>
                <a:latin typeface="+mj-lt"/>
              </a:rPr>
              <a:t>Малювання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3200" b="1" dirty="0" smtClean="0">
                <a:solidFill>
                  <a:schemeClr val="tx1"/>
                </a:solidFill>
                <a:latin typeface="+mj-lt"/>
              </a:rPr>
              <a:t>свічкою</a:t>
            </a:r>
            <a:r>
              <a:rPr lang="uk-UA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uk-UA" sz="3200" b="1" dirty="0" smtClean="0">
                <a:solidFill>
                  <a:schemeClr val="tx1"/>
                </a:solidFill>
                <a:latin typeface="+mj-lt"/>
              </a:rPr>
              <a:t>Тампонування</a:t>
            </a:r>
            <a:r>
              <a:rPr lang="uk-UA" sz="3200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uk-UA" sz="3200" b="1" i="1" dirty="0">
                <a:solidFill>
                  <a:schemeClr val="tx1"/>
                </a:solidFill>
                <a:latin typeface="+mj-lt"/>
              </a:rPr>
              <a:t>(малювання квачиком з квадратика тканини 8×8 або марлі, губкою, поролоном, зім’ятим папером)</a:t>
            </a:r>
            <a:r>
              <a:rPr lang="uk-UA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+mj-lt"/>
              </a:rPr>
            </a:br>
            <a:endParaRPr lang="uk-UA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" y="2690018"/>
            <a:ext cx="4477433" cy="4167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" y="0"/>
            <a:ext cx="433341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3586410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+mj-lt"/>
              </a:rPr>
              <a:t>Висновок</a:t>
            </a:r>
            <a:r>
              <a:rPr lang="uk-UA" sz="2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22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2200" b="1" dirty="0" smtClean="0">
                <a:solidFill>
                  <a:schemeClr val="tx1"/>
                </a:solidFill>
                <a:latin typeface="+mj-lt"/>
              </a:rPr>
              <a:t>Оволодіння </a:t>
            </a:r>
            <a:r>
              <a:rPr lang="uk-UA" sz="2200" b="1" dirty="0">
                <a:solidFill>
                  <a:schemeClr val="tx1"/>
                </a:solidFill>
                <a:latin typeface="+mj-lt"/>
              </a:rPr>
              <a:t>техніками малювання, сам процес художнього зображення є школою підготовки руки дитини до письма, пізнання навколишнього середовища, формування основ математики, розвитку психічних процесів, є лікувальною терапією психіки дитини, підґрунтям для діагностування інтелекту та психічного здоров’я дитини, розвитку мовлення. Тож малювання для дитини дошкільного віку – школа інтелектуального розвитку. Малювання – природна і приємна діяльність для дитини.</a:t>
            </a:r>
            <a:br>
              <a:rPr lang="uk-UA" sz="2200" b="1" dirty="0">
                <a:solidFill>
                  <a:schemeClr val="tx1"/>
                </a:solidFill>
                <a:latin typeface="+mj-lt"/>
              </a:rPr>
            </a:br>
            <a:r>
              <a:rPr lang="uk-UA" sz="2000" b="1" dirty="0">
                <a:solidFill>
                  <a:schemeClr val="tx1"/>
                </a:solidFill>
                <a:latin typeface="+mj-lt"/>
              </a:rPr>
              <a:t> </a:t>
            </a:r>
            <a:br>
              <a:rPr lang="uk-UA" sz="2000" b="1" dirty="0">
                <a:solidFill>
                  <a:schemeClr val="tx1"/>
                </a:solidFill>
                <a:latin typeface="+mj-lt"/>
              </a:rPr>
            </a:br>
            <a:r>
              <a:rPr lang="uk-UA" sz="2000" b="1" dirty="0">
                <a:solidFill>
                  <a:schemeClr val="tx1"/>
                </a:solidFill>
                <a:latin typeface="+mj-lt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429000"/>
            <a:ext cx="6985000" cy="3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7164288" cy="5112568"/>
          </a:xfrm>
        </p:spPr>
        <p:txBody>
          <a:bodyPr>
            <a:noAutofit/>
          </a:bodyPr>
          <a:lstStyle/>
          <a:p>
            <a:pPr fontAlgn="base"/>
            <a:r>
              <a:rPr lang="uk-UA" sz="2000" dirty="0">
                <a:solidFill>
                  <a:schemeClr val="tx1"/>
                </a:solidFill>
                <a:latin typeface="+mj-lt"/>
              </a:rPr>
              <a:t>Малювання нетрадиційними техніками сприяє вирішенню наступних завдань у дошкільному вихованні: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1. Збагачувати досвід естетичного бачення дітьми навколишньої дійсності.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2. Здійснювати художньо-естетичне виховання дітей на основі широкої інтеграції, охоплюючи різні форми роботи з дітьми (заняття, самостійна художня діяльність, свята, розваги, гуртки).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3. Розвивати у дітей природні нахили, здібності, обдарування.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4. Сприяти формуванню у дошкільників 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емоційно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-оцінювального ставлення до творчих проявів.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5. Заохочувати бажання дітей фантазувати і творити.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6. Проводити з дітьми спеціальні заняття з образотворчого мистецтва із застосуванням нетрадиційних форм (екскурсії, ігри-подорожі, заняття за інтересами тощо).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7. Здійснювати художньо-естетичне виховання дошкільнят в співпраці дитячого садка з родиною.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Проведення занять з використанням нетрадиційних технік малювання вимагає від педагога, насамперед, власного творчого розвитку, нестандартного мислення, креативного підходу у виборі тематики занять, прийомів виконання малюнку та матеріалів, які можуть втілити той чи інший задум дитини.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endParaRPr lang="uk-UA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8050" y="2308232"/>
            <a:ext cx="6939297" cy="21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-315416"/>
            <a:ext cx="7428370" cy="7015410"/>
          </a:xfrm>
        </p:spPr>
        <p:txBody>
          <a:bodyPr>
            <a:normAutofit/>
          </a:bodyPr>
          <a:lstStyle/>
          <a:p>
            <a:pPr fontAlgn="base"/>
            <a:r>
              <a:rPr lang="uk-UA" sz="2000" dirty="0">
                <a:solidFill>
                  <a:schemeClr val="tx1"/>
                </a:solidFill>
                <a:latin typeface="+mj-lt"/>
              </a:rPr>
              <a:t>Поряд із традиційними пензлями для малювання, акварельними та 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гуашевими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 фарбами, доречним є використання таких матеріалів і предметів для вільної діяльності: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штампи із овочів (картопля, буряк, морква, болгарський перець, гриб шампіньйон);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трафарети (картон, пластик, монети, канцелярські скріпки);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ватні палички, поролон, кисті різної жорсткості;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опале листя різних дерев різної форми та величини, пір’я;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зубна щітка, кругла щітка для миття посуду;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патичок, зворотна сторона олівця, ватна паличка, соска;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коркова пробка, гумка канцелярська, пінопласт;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кам’яна сіль, манна крупа, харчові барвники;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клей ПВА, воскова свічка, нитки;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зім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ятий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папір, поролон, тканина, марля, косметичний </a:t>
            </a:r>
            <a:r>
              <a:rPr lang="uk-UA" sz="2000" dirty="0" err="1">
                <a:solidFill>
                  <a:schemeClr val="tx1"/>
                </a:solidFill>
                <a:latin typeface="+mj-lt"/>
              </a:rPr>
              <a:t>спонж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желатин, крохмаль, шампунь, борошно, лимонна кислота, олія;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вода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піна для гоління;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водорозпилювач, з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п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– пакет, харчова плівка;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підошва взуття,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бульбашкова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плівка;</a:t>
            </a:r>
            <a:br>
              <a:rPr lang="uk-UA" sz="2000" dirty="0">
                <a:solidFill>
                  <a:schemeClr val="tx1"/>
                </a:solidFill>
                <a:latin typeface="+mj-lt"/>
              </a:rPr>
            </a:br>
            <a:r>
              <a:rPr lang="uk-UA" sz="2000" dirty="0">
                <a:solidFill>
                  <a:schemeClr val="tx1"/>
                </a:solidFill>
                <a:latin typeface="+mj-lt"/>
              </a:rPr>
              <a:t>губна помада, пластилін.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3160" y="2583160"/>
            <a:ext cx="685800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727280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92884" cy="3946450"/>
          </a:xfrm>
        </p:spPr>
        <p:txBody>
          <a:bodyPr>
            <a:noAutofit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Методика проведення нетрадиційних технік малювання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>
                <a:solidFill>
                  <a:schemeClr val="tx1"/>
                </a:solidFill>
                <a:latin typeface="+mj-lt"/>
              </a:rPr>
              <a:t>Набивання жорсткою щіткою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Відтиск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корковою пробкою, гумкою, пінопластом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endParaRPr lang="uk-UA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571500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115196" cy="4306490"/>
          </a:xfrm>
        </p:spPr>
        <p:txBody>
          <a:bodyPr>
            <a:noAutofit/>
          </a:bodyPr>
          <a:lstStyle/>
          <a:p>
            <a:pPr lvl="0" fontAlgn="base"/>
            <a:r>
              <a:rPr lang="uk-UA" sz="4000" b="1" dirty="0">
                <a:solidFill>
                  <a:schemeClr val="tx1"/>
                </a:solidFill>
                <a:latin typeface="+mj-lt"/>
              </a:rPr>
              <a:t>Піктографія (зворотна сторона олівця, патичок, соска, ватні палички)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Воскові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олівці + акварель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Відбитки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листя</a:t>
            </a:r>
            <a:r>
              <a:rPr lang="uk-UA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+mj-lt"/>
              </a:rPr>
            </a:br>
            <a:endParaRPr lang="uk-UA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97377"/>
            <a:ext cx="7560840" cy="19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115196" cy="3816424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uk-UA" sz="4400" b="1" dirty="0">
                <a:solidFill>
                  <a:schemeClr val="tx1"/>
                </a:solidFill>
                <a:latin typeface="+mj-lt"/>
              </a:rPr>
              <a:t>Сіль і клей ПВА</a:t>
            </a:r>
            <a:r>
              <a:rPr lang="uk-UA" sz="44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dirty="0">
                <a:solidFill>
                  <a:schemeClr val="tx1"/>
                </a:solidFill>
                <a:latin typeface="+mj-lt"/>
              </a:rPr>
            </a:br>
            <a:r>
              <a:rPr lang="uk-UA" sz="4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dirty="0" smtClean="0">
                <a:solidFill>
                  <a:schemeClr val="tx1"/>
                </a:solidFill>
                <a:latin typeface="+mj-lt"/>
              </a:rPr>
            </a:br>
            <a:r>
              <a:rPr lang="uk-UA" sz="4400" b="1" dirty="0" smtClean="0">
                <a:solidFill>
                  <a:schemeClr val="tx1"/>
                </a:solidFill>
                <a:latin typeface="+mj-lt"/>
              </a:rPr>
              <a:t>Малювання рисочками</a:t>
            </a:r>
            <a:r>
              <a:rPr lang="uk-UA" sz="44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dirty="0">
                <a:solidFill>
                  <a:schemeClr val="tx1"/>
                </a:solidFill>
                <a:latin typeface="+mj-lt"/>
              </a:rPr>
            </a:br>
            <a:r>
              <a:rPr lang="uk-UA" sz="4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dirty="0" smtClean="0">
                <a:solidFill>
                  <a:schemeClr val="tx1"/>
                </a:solidFill>
                <a:latin typeface="+mj-lt"/>
              </a:rPr>
            </a:br>
            <a:r>
              <a:rPr lang="uk-UA" sz="4400" b="1" dirty="0" err="1" smtClean="0">
                <a:solidFill>
                  <a:schemeClr val="tx1"/>
                </a:solidFill>
                <a:latin typeface="+mj-lt"/>
              </a:rPr>
              <a:t>Шаблонографія</a:t>
            </a:r>
            <a:r>
              <a:rPr lang="uk-UA" sz="44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400" dirty="0">
                <a:solidFill>
                  <a:schemeClr val="tx1"/>
                </a:solidFill>
                <a:latin typeface="+mj-lt"/>
              </a:rPr>
            </a:br>
            <a:r>
              <a:rPr lang="uk-UA" sz="2800" dirty="0" smtClean="0">
                <a:solidFill>
                  <a:schemeClr val="tx1"/>
                </a:solidFill>
              </a:rPr>
              <a:t/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94" y="3407751"/>
            <a:ext cx="3373806" cy="3442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07751"/>
            <a:ext cx="411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980728"/>
            <a:ext cx="7392884" cy="5705872"/>
          </a:xfrm>
        </p:spPr>
        <p:txBody>
          <a:bodyPr>
            <a:noAutofit/>
          </a:bodyPr>
          <a:lstStyle/>
          <a:p>
            <a:pPr lvl="0" fontAlgn="base"/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Малювання </a:t>
            </a:r>
            <a:br>
              <a:rPr lang="uk-UA" sz="4000" b="1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пластиліном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Чарівні </a:t>
            </a:r>
            <a:r>
              <a:rPr lang="uk-UA" sz="4000" b="1" dirty="0">
                <a:solidFill>
                  <a:schemeClr val="tx1"/>
                </a:solidFill>
                <a:latin typeface="+mj-lt"/>
              </a:rPr>
              <a:t>кульки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 smtClean="0">
                <a:solidFill>
                  <a:schemeClr val="tx1"/>
                </a:solidFill>
                <a:latin typeface="+mj-lt"/>
              </a:rPr>
            </a:b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r>
              <a:rPr lang="uk-UA" sz="4000" b="1" dirty="0" smtClean="0">
                <a:solidFill>
                  <a:schemeClr val="tx1"/>
                </a:solidFill>
                <a:latin typeface="+mj-lt"/>
              </a:rPr>
              <a:t>Манка</a:t>
            </a:r>
            <a:r>
              <a:rPr lang="uk-UA" sz="4000" dirty="0">
                <a:solidFill>
                  <a:schemeClr val="tx1"/>
                </a:solidFill>
                <a:latin typeface="+mj-lt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+mj-lt"/>
              </a:rPr>
            </a:br>
            <a:endParaRPr lang="uk-UA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" y="0"/>
            <a:ext cx="4544255" cy="66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272</TotalTime>
  <Words>145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MS_RU_RU_6_8March_StylishFlowersOnWhite_2007v_Russia</vt:lpstr>
      <vt:lpstr>Презентация PowerPoint</vt:lpstr>
      <vt:lpstr>Зображувальна діяльність має надзвичайно важливе значення для всебічного розвитку особистості . В процесі створення зображення у дитини формуються такі якості , як  спостережливість , естетичне  сприйняття, художній смак та , звичайно, творчі здібності . Малюючи, дитина виражає власний емоційний стан , своє ставлення до навколишнього світу . Доступними для свого віку засобами малюк самостійно створює прекрасне і вчиться бачити прекрасне в оточуючому її світі .  В.А. Сухомлинський наголошував : «Витоки здібностей  та обдарованості  дітей на кінчиках пальців .  Від пальців , образно кажучи , йдуть  найтонші нитки- струмочки , які живить джерело творчої думки . Іншими словами  , чим більше майстерності в дитячій руці , тим розумніша дитина.</vt:lpstr>
      <vt:lpstr>Малювання нетрадиційними техніками сприяє вирішенню наступних завдань у дошкільному вихованні: 1. Збагачувати досвід естетичного бачення дітьми навколишньої дійсності. 2. Здійснювати художньо-естетичне виховання дітей на основі широкої інтеграції, охоплюючи різні форми роботи з дітьми (заняття, самостійна художня діяльність, свята, розваги, гуртки). 3. Розвивати у дітей природні нахили, здібності, обдарування. 4. Сприяти формуванню у дошкільників емоційно-оцінювального ставлення до творчих проявів. 5. Заохочувати бажання дітей фантазувати і творити. 6. Проводити з дітьми спеціальні заняття з образотворчого мистецтва із застосуванням нетрадиційних форм (екскурсії, ігри-подорожі, заняття за інтересами тощо). 7. Здійснювати художньо-естетичне виховання дошкільнят в співпраці дитячого садка з родиною. Проведення занять з використанням нетрадиційних технік малювання вимагає від педагога, насамперед, власного творчого розвитку, нестандартного мислення, креативного підходу у виборі тематики занять, прийомів виконання малюнку та матеріалів, які можуть втілити той чи інший задум дитини. </vt:lpstr>
      <vt:lpstr>Поряд із традиційними пензлями для малювання, акварельними та гуашевими фарбами, доречним є використання таких матеріалів і предметів для вільної діяльності: штампи із овочів (картопля, буряк, морква, болгарський перець, гриб шампіньйон); трафарети (картон, пластик, монети, канцелярські скріпки); ватні палички, поролон, кисті різної жорсткості; опале листя різних дерев різної форми та величини, пір’я; зубна щітка, кругла щітка для миття посуду; патичок, зворотна сторона олівця, ватна паличка, соска; коркова пробка, гумка канцелярська, пінопласт; кам’яна сіль, манна крупа, харчові барвники; клей ПВА, воскова свічка, нитки; зім ’ятий папір, поролон, тканина, марля, косметичний спонж; желатин, крохмаль, шампунь, борошно, лимонна кислота, олія; вода, піна для гоління; водорозпилювач, зiп – пакет, харчова плівка; підошва взуття, бульбашкова плівка; губна помада, пластилін.</vt:lpstr>
      <vt:lpstr>Презентация PowerPoint</vt:lpstr>
      <vt:lpstr>Методика проведення нетрадиційних технік малювання Набивання жорсткою щіткою Відтиск корковою пробкою, гумкою, пінопластом </vt:lpstr>
      <vt:lpstr>Піктографія (зворотна сторона олівця, патичок, соска, ватні палички)  Воскові олівці + акварель  Відбитки листя </vt:lpstr>
      <vt:lpstr>Сіль і клей ПВА  Малювання рисочками  Шаблонографія  </vt:lpstr>
      <vt:lpstr>Малювання  пластиліном   Чарівні кульки    Манка </vt:lpstr>
      <vt:lpstr>Мозаїка       Мармуровий папір </vt:lpstr>
      <vt:lpstr>Пучок олівців </vt:lpstr>
      <vt:lpstr>Кольоровий клей   Кукурудзяні качанчики  Сіль  Харчова плівка </vt:lpstr>
      <vt:lpstr>Презентация PowerPoint</vt:lpstr>
      <vt:lpstr>Мильний живопис   Повітряні фарби    Паспарту </vt:lpstr>
      <vt:lpstr>Презентация PowerPoint</vt:lpstr>
      <vt:lpstr>Малювання ногами   Пальчикові фарби   Бульбашкова плівка </vt:lpstr>
      <vt:lpstr>Презентация PowerPoint</vt:lpstr>
      <vt:lpstr> Мильні бульки  Пуантилізм (долоньками, ребром долоньки, пальчиками)   Ляпкографія  Зволожений папір </vt:lpstr>
      <vt:lpstr>Малювання штампами з овочів (картопля, буряк, морква, болгарський перець, гриби шампіньйони)   Малювання на жмаканому папері (ефект мозаїки)   </vt:lpstr>
      <vt:lpstr>Малювання клеєм ПВА  Монотипія   Малювання зубною щіткою, щіткою для миття посуду (круглої форми)   Набризк (зубна щітка) </vt:lpstr>
      <vt:lpstr>Малювання пір’ям  Ниткографія (нитка гладенька і кручена, типу «ірис», довжина дорівнює довжині дитячої руки від пальців до ліктів)  </vt:lpstr>
      <vt:lpstr>Малювання  «об’ємними»  фарбами  Малювання  свічкою  Тампонування (малювання квачиком з квадратика тканини 8×8 або марлі, губкою, поролоном, зім’ятим папером) </vt:lpstr>
      <vt:lpstr> Висновок Оволодіння техніками малювання, сам процес художнього зображення є школою підготовки руки дитини до письма, пізнання навколишнього середовища, формування основ математики, розвитку психічних процесів, є лікувальною терапією психіки дитини, підґрунтям для діагностування інтелекту та психічного здоров’я дитини, розвитку мовлення. Тож малювання для дитини дошкільного віку – школа інтелектуального розвитку. Малювання – природна і приємна діяльність для дитини.   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Черненко А</dc:creator>
  <cp:keywords/>
  <dc:description>Корпорация Майкрософт
Шаблон оформления</dc:description>
  <cp:lastModifiedBy>ё</cp:lastModifiedBy>
  <cp:revision>39</cp:revision>
  <dcterms:created xsi:type="dcterms:W3CDTF">2019-10-28T00:50:11Z</dcterms:created>
  <dcterms:modified xsi:type="dcterms:W3CDTF">2020-03-30T10:58:33Z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