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1" r:id="rId2"/>
    <p:sldId id="256" r:id="rId3"/>
    <p:sldId id="257" r:id="rId4"/>
    <p:sldId id="28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7" r:id="rId20"/>
    <p:sldId id="274" r:id="rId21"/>
    <p:sldId id="277" r:id="rId22"/>
    <p:sldId id="276" r:id="rId23"/>
    <p:sldId id="280" r:id="rId24"/>
    <p:sldId id="279" r:id="rId25"/>
    <p:sldId id="284" r:id="rId26"/>
    <p:sldId id="285" r:id="rId27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6"/>
        <p:sld r:id="rId7"/>
        <p:sld r:id="rId8"/>
        <p:sld r:id="rId9"/>
      </p:sldLst>
    </p:custShow>
    <p:custShow name="Произвольный показ 2" id="1">
      <p:sldLst>
        <p:sld r:id="rId2"/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94638" autoAdjust="0"/>
  </p:normalViewPr>
  <p:slideViewPr>
    <p:cSldViewPr>
      <p:cViewPr>
        <p:scale>
          <a:sx n="75" d="100"/>
          <a:sy n="75" d="100"/>
        </p:scale>
        <p:origin x="-195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9566B-A99E-49A4-AE7C-552B50073B6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C1CF4-90CC-489B-9223-73F036618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2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BB98-BBBE-4B98-8040-EBCC849AB4C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90ED-CF16-47AE-A360-6C519C618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9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D2B0-649D-4ECB-8480-3B634FDCC18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D2B0-649D-4ECB-8480-3B634FDCC18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71EC69-3AAC-42A5-8083-C1EF204958C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B9F6A2-BFBF-49DD-A2DD-28EB2B1E2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minus-dlya-prezentacii-dlya-prezentacii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minus-dlya-prezentacii-dlya-prezentacii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minus-dlya-prezentacii-dlya-prezentacii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minus-dlya-prezentacii-dlya-prezentacii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E:\minus-dlya-prezentacii-dlya-prezentacii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E:\minus-dlya-prezentacii-dlya-prezentacii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2.wav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КЗ </a:t>
            </a:r>
            <a:r>
              <a:rPr lang="ru-RU" dirty="0" err="1" smtClean="0"/>
              <a:t>Зеленоярський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дитячий садок «Ромашка»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42910" y="5357826"/>
            <a:ext cx="7924800" cy="9847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КЗ </a:t>
            </a:r>
            <a:r>
              <a:rPr lang="ru-RU" dirty="0" err="1" smtClean="0">
                <a:solidFill>
                  <a:schemeClr val="bg1"/>
                </a:solidFill>
              </a:rPr>
              <a:t>Зеленоярський</a:t>
            </a:r>
            <a:r>
              <a:rPr lang="ru-RU" dirty="0" smtClean="0">
                <a:solidFill>
                  <a:schemeClr val="bg1"/>
                </a:solidFill>
              </a:rPr>
              <a:t> дитячий садок «Ромашка»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Вихователь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Чернишова</a:t>
            </a:r>
            <a:r>
              <a:rPr lang="ru-RU" dirty="0" smtClean="0">
                <a:solidFill>
                  <a:schemeClr val="bg1"/>
                </a:solidFill>
              </a:rPr>
              <a:t> Алла </a:t>
            </a:r>
            <a:r>
              <a:rPr lang="ru-RU" dirty="0" err="1" smtClean="0">
                <a:solidFill>
                  <a:schemeClr val="bg1"/>
                </a:solidFill>
              </a:rPr>
              <a:t>Михайлівна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артинки по запросу маки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1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21431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554.WAV">
            <a:hlinkClick r:id="" action="ppaction://media"/>
          </p:cNvPr>
          <p:cNvPicPr>
            <a:picLocks noRot="1" noChangeAspect="1"/>
          </p:cNvPicPr>
          <p:nvPr>
            <a:wavAudioFile r:embed="rId1" name="~PP155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32">
        <p:circle/>
      </p:transition>
    </mc:Choice>
    <mc:Fallback xmlns="">
      <p:transition spd="slow" advTm="563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8000" dirty="0" smtClean="0">
                <a:solidFill>
                  <a:srgbClr val="002060"/>
                </a:solidFill>
              </a:rPr>
              <a:t>Мета:</a:t>
            </a:r>
            <a:r>
              <a:rPr lang="ru-RU" sz="8000" dirty="0" smtClean="0">
                <a:solidFill>
                  <a:srgbClr val="002060"/>
                </a:solidFill>
              </a:rPr>
              <a:t> </a:t>
            </a:r>
            <a:r>
              <a:rPr lang="uk-UA" sz="8000" dirty="0" smtClean="0">
                <a:solidFill>
                  <a:srgbClr val="002060"/>
                </a:solidFill>
              </a:rPr>
              <a:t>Систематизація</a:t>
            </a:r>
            <a:r>
              <a:rPr lang="ru-RU" sz="8000" dirty="0" smtClean="0">
                <a:solidFill>
                  <a:srgbClr val="002060"/>
                </a:solidFill>
              </a:rPr>
              <a:t> </a:t>
            </a:r>
            <a:r>
              <a:rPr lang="uk-UA" sz="8000" dirty="0" smtClean="0">
                <a:solidFill>
                  <a:srgbClr val="002060"/>
                </a:solidFill>
              </a:rPr>
              <a:t> та упровадження у педагогічний процес дошкільного закладу роботи з </a:t>
            </a:r>
            <a:r>
              <a:rPr lang="uk-UA" sz="8000" dirty="0" err="1" smtClean="0">
                <a:solidFill>
                  <a:srgbClr val="002060"/>
                </a:solidFill>
              </a:rPr>
              <a:t>еколого-валеологічного</a:t>
            </a:r>
            <a:r>
              <a:rPr lang="uk-UA" sz="8000" dirty="0" smtClean="0">
                <a:solidFill>
                  <a:srgbClr val="002060"/>
                </a:solidFill>
              </a:rPr>
              <a:t> спрямування для поліпшення якості </a:t>
            </a:r>
            <a:r>
              <a:rPr lang="uk-UA" sz="8000" dirty="0" err="1" smtClean="0">
                <a:solidFill>
                  <a:srgbClr val="002060"/>
                </a:solidFill>
              </a:rPr>
              <a:t>освітньо-виховної</a:t>
            </a:r>
            <a:r>
              <a:rPr lang="uk-UA" sz="8000" dirty="0" smtClean="0">
                <a:solidFill>
                  <a:srgbClr val="002060"/>
                </a:solidFill>
              </a:rPr>
              <a:t> роботи з дітьми. </a:t>
            </a:r>
            <a:endParaRPr lang="ru-RU" sz="8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Еколого-валеологічне</a:t>
            </a:r>
            <a:r>
              <a:rPr lang="uk-UA" dirty="0" smtClean="0"/>
              <a:t> виховання дітей</a:t>
            </a:r>
            <a:endParaRPr lang="ru-RU" dirty="0"/>
          </a:p>
        </p:txBody>
      </p:sp>
      <p:pic>
        <p:nvPicPr>
          <p:cNvPr id="7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3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123.WAV">
            <a:hlinkClick r:id="" action="ppaction://media"/>
          </p:cNvPr>
          <p:cNvPicPr>
            <a:picLocks noRot="1" noChangeAspect="1"/>
          </p:cNvPicPr>
          <p:nvPr>
            <a:wavAudioFile r:embed="rId1" name="~PP312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cap="all" smtClean="0">
                <a:solidFill>
                  <a:srgbClr val="002060"/>
                </a:solidFill>
              </a:rPr>
              <a:t>ОСНОВНИМИ НАПРЯМАМИ РОБОТИ З ВАЛЕОЛОГІЧНОГО ВИХОВАННЯ ДІТЕЙ Є:</a:t>
            </a:r>
            <a:endParaRPr lang="ru-RU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mtClean="0">
                <a:solidFill>
                  <a:srgbClr val="002060"/>
                </a:solidFill>
              </a:rPr>
              <a:t/>
            </a:r>
            <a:br>
              <a:rPr lang="uk-UA" smtClean="0">
                <a:solidFill>
                  <a:srgbClr val="002060"/>
                </a:solidFill>
              </a:rPr>
            </a:br>
            <a:r>
              <a:rPr lang="uk-UA" smtClean="0">
                <a:solidFill>
                  <a:srgbClr val="002060"/>
                </a:solidFill>
              </a:rPr>
              <a:t>— формування мотиваційних установок на здоровий спосіб життя як основну умову збереження і зміцнення здоров'я;</a:t>
            </a:r>
            <a:br>
              <a:rPr lang="uk-UA" smtClean="0">
                <a:solidFill>
                  <a:srgbClr val="002060"/>
                </a:solidFill>
              </a:rPr>
            </a:br>
            <a:r>
              <a:rPr lang="uk-UA" smtClean="0">
                <a:solidFill>
                  <a:srgbClr val="002060"/>
                </a:solidFill>
              </a:rPr>
              <a:t>— формування бережного ставлення до власного здоров'я;</a:t>
            </a:r>
            <a:br>
              <a:rPr lang="uk-UA" smtClean="0">
                <a:solidFill>
                  <a:srgbClr val="002060"/>
                </a:solidFill>
              </a:rPr>
            </a:br>
            <a:r>
              <a:rPr lang="uk-UA" smtClean="0">
                <a:solidFill>
                  <a:srgbClr val="002060"/>
                </a:solidFill>
              </a:rPr>
              <a:t>— прищеплення навичок особистої гігієни;</a:t>
            </a:r>
            <a:br>
              <a:rPr lang="uk-UA" smtClean="0">
                <a:solidFill>
                  <a:srgbClr val="002060"/>
                </a:solidFill>
              </a:rPr>
            </a:br>
            <a:r>
              <a:rPr lang="uk-UA" smtClean="0">
                <a:solidFill>
                  <a:srgbClr val="002060"/>
                </a:solidFill>
              </a:rPr>
              <a:t>— ознайомлення дітей із способами профілактики захворювань і запобігання травматизму;</a:t>
            </a:r>
            <a:br>
              <a:rPr lang="uk-UA" smtClean="0">
                <a:solidFill>
                  <a:srgbClr val="002060"/>
                </a:solidFill>
              </a:rPr>
            </a:br>
            <a:r>
              <a:rPr lang="uk-UA" smtClean="0">
                <a:solidFill>
                  <a:srgbClr val="002060"/>
                </a:solidFill>
              </a:rPr>
              <a:t>— формування культури діяльності, дотримання гігієнічно обґрунтованих вимог до організації життєдіяльності загалом.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2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143008"/>
          </a:xfrm>
          <a:scene3d>
            <a:camera prst="perspectiveRelaxedModerately"/>
            <a:lightRig rig="threePt" dir="t"/>
          </a:scene3d>
        </p:spPr>
        <p:txBody>
          <a:bodyPr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dirty="0" smtClean="0"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</a:rPr>
              <a:t>             </a:t>
            </a:r>
            <a:r>
              <a:rPr lang="uk-UA" dirty="0" smtClean="0"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</a:rPr>
              <a:t>Вектори виховання</a:t>
            </a:r>
            <a:endParaRPr lang="ru-RU" dirty="0"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2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143108" y="2928934"/>
            <a:ext cx="5000660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Національно-патріотичне виховання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546" y="3714752"/>
            <a:ext cx="4929222" cy="571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Безпека життєдіяльності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4500570"/>
            <a:ext cx="5072098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Соціально-економічне виховання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5357826"/>
            <a:ext cx="5357850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Екологічне виховання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2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214414" y="1714488"/>
            <a:ext cx="6357982" cy="928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педагогами в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 </a:t>
            </a:r>
            <a:r>
              <a:rPr lang="ru-RU" dirty="0" err="1" smtClean="0"/>
              <a:t>інноваційних</a:t>
            </a:r>
            <a:r>
              <a:rPr lang="ru-RU" dirty="0" smtClean="0"/>
              <a:t> та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1214414" y="2857496"/>
            <a:ext cx="6286544" cy="7600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формування</a:t>
            </a:r>
            <a:r>
              <a:rPr lang="ru-RU" dirty="0" smtClean="0"/>
              <a:t> у </a:t>
            </a:r>
            <a:r>
              <a:rPr lang="ru-RU" dirty="0" err="1" smtClean="0"/>
              <a:t>вихованців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, </a:t>
            </a:r>
            <a:r>
              <a:rPr lang="ru-RU" dirty="0" err="1" smtClean="0"/>
              <a:t>дорослими</a:t>
            </a:r>
            <a:r>
              <a:rPr lang="ru-RU" dirty="0" smtClean="0"/>
              <a:t> людьми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786190"/>
            <a:ext cx="6286544" cy="7143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здоров’язберігаючу</a:t>
            </a:r>
            <a:r>
              <a:rPr lang="uk-UA" dirty="0" smtClean="0"/>
              <a:t> компетентність  дітей шляхом активізації рухового режиму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4643446"/>
            <a:ext cx="6072230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Духовно-моральне виховання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5286388"/>
            <a:ext cx="6215106" cy="571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Інклюзивна освіта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6072206"/>
            <a:ext cx="6000792" cy="571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з батьками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1428736"/>
            <a:ext cx="4040188" cy="762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  Краса </a:t>
            </a:r>
            <a:r>
              <a:rPr lang="uk-UA" dirty="0" err="1" smtClean="0">
                <a:solidFill>
                  <a:schemeClr val="bg1"/>
                </a:solidFill>
              </a:rPr>
              <a:t>природи-</a:t>
            </a:r>
            <a:r>
              <a:rPr lang="uk-UA" dirty="0" smtClean="0">
                <a:solidFill>
                  <a:schemeClr val="bg1"/>
                </a:solidFill>
              </a:rPr>
              <a:t>      справжнє диво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Все неповторне та живе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2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75514"/>
            <a:ext cx="4038600" cy="296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Пішоходний</a:t>
            </a:r>
            <a:r>
              <a:rPr lang="ru-RU" b="0" dirty="0" smtClean="0"/>
              <a:t> </a:t>
            </a:r>
            <a:r>
              <a:rPr lang="ru-RU" b="0" dirty="0" err="1" smtClean="0"/>
              <a:t>перехід</a:t>
            </a:r>
            <a:r>
              <a:rPr lang="ru-RU" b="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0" dirty="0" err="1" smtClean="0">
                <a:solidFill>
                  <a:schemeClr val="bg1"/>
                </a:solidFill>
              </a:rPr>
              <a:t>Пішоходний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перехід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400" b="0" dirty="0" smtClean="0">
                <a:solidFill>
                  <a:schemeClr val="bg1"/>
                </a:solidFill>
              </a:rPr>
              <a:t>Схож на зебру </a:t>
            </a:r>
            <a:r>
              <a:rPr lang="ru-RU" sz="1400" b="0" dirty="0" err="1" smtClean="0">
                <a:solidFill>
                  <a:schemeClr val="bg1"/>
                </a:solidFill>
              </a:rPr>
              <a:t>дуже</a:t>
            </a:r>
            <a:r>
              <a:rPr lang="ru-RU" sz="1400" b="0" dirty="0" smtClean="0">
                <a:solidFill>
                  <a:schemeClr val="bg1"/>
                </a:solidFill>
              </a:rPr>
              <a:t>.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1400" b="0" dirty="0" err="1" smtClean="0">
                <a:solidFill>
                  <a:schemeClr val="bg1"/>
                </a:solidFill>
              </a:rPr>
              <a:t>Ти</a:t>
            </a:r>
            <a:r>
              <a:rPr lang="ru-RU" sz="1400" b="0" dirty="0" smtClean="0">
                <a:solidFill>
                  <a:schemeClr val="bg1"/>
                </a:solidFill>
              </a:rPr>
              <a:t> дорогу </a:t>
            </a:r>
            <a:r>
              <a:rPr lang="ru-RU" sz="1400" b="0" dirty="0" err="1" smtClean="0">
                <a:solidFill>
                  <a:schemeClr val="bg1"/>
                </a:solidFill>
              </a:rPr>
              <a:t>переходь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1400" b="0" dirty="0" smtClean="0">
                <a:solidFill>
                  <a:schemeClr val="bg1"/>
                </a:solidFill>
              </a:rPr>
              <a:t>По </a:t>
            </a:r>
            <a:r>
              <a:rPr lang="ru-RU" sz="1400" b="0" dirty="0" err="1" smtClean="0">
                <a:solidFill>
                  <a:schemeClr val="bg1"/>
                </a:solidFill>
              </a:rPr>
              <a:t>тим</a:t>
            </a:r>
            <a:r>
              <a:rPr lang="ru-RU" sz="1400" b="0" dirty="0" smtClean="0">
                <a:solidFill>
                  <a:schemeClr val="bg1"/>
                </a:solidFill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</a:rPr>
              <a:t>смужкам</a:t>
            </a:r>
            <a:r>
              <a:rPr lang="ru-RU" sz="1400" b="0" dirty="0" smtClean="0">
                <a:solidFill>
                  <a:schemeClr val="bg1"/>
                </a:solidFill>
              </a:rPr>
              <a:t>, </a:t>
            </a:r>
            <a:r>
              <a:rPr lang="ru-RU" sz="1400" b="0" dirty="0" err="1" smtClean="0">
                <a:solidFill>
                  <a:schemeClr val="bg1"/>
                </a:solidFill>
              </a:rPr>
              <a:t>друже</a:t>
            </a:r>
            <a:r>
              <a:rPr lang="ru-RU" sz="1400" b="0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    Безпечні речі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3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Вулиця села широка і гарна…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/>
              <a:t>Знає будь-яка дитина: </a:t>
            </a:r>
          </a:p>
          <a:p>
            <a:r>
              <a:rPr lang="uk-UA" dirty="0"/>
              <a:t>й</a:t>
            </a:r>
            <a:r>
              <a:rPr lang="uk-UA" dirty="0" smtClean="0"/>
              <a:t>ти </a:t>
            </a:r>
            <a:r>
              <a:rPr lang="uk-UA" dirty="0" err="1" smtClean="0"/>
              <a:t>неможна,де</a:t>
            </a:r>
            <a:r>
              <a:rPr lang="uk-UA" dirty="0" smtClean="0"/>
              <a:t> машина</a:t>
            </a:r>
            <a:endParaRPr lang="ru-RU" dirty="0"/>
          </a:p>
        </p:txBody>
      </p:sp>
      <p:pic>
        <p:nvPicPr>
          <p:cNvPr id="7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2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3980"/>
            <a:ext cx="4038600" cy="34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788" y="2643981"/>
            <a:ext cx="4038600" cy="34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</a:t>
            </a:r>
            <a:r>
              <a:rPr lang="uk-UA" dirty="0" smtClean="0">
                <a:solidFill>
                  <a:schemeClr val="bg1"/>
                </a:solidFill>
              </a:rPr>
              <a:t>Добрий доктор       </a:t>
            </a:r>
            <a:r>
              <a:rPr lang="uk-UA" dirty="0" err="1" smtClean="0">
                <a:solidFill>
                  <a:schemeClr val="bg1"/>
                </a:solidFill>
              </a:rPr>
              <a:t>Айболит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И </a:t>
            </a:r>
            <a:r>
              <a:rPr lang="uk-UA" dirty="0" err="1" smtClean="0">
                <a:solidFill>
                  <a:schemeClr val="bg1"/>
                </a:solidFill>
              </a:rPr>
              <a:t>пришел</a:t>
            </a:r>
            <a:r>
              <a:rPr lang="uk-UA" dirty="0" smtClean="0">
                <a:solidFill>
                  <a:schemeClr val="bg1"/>
                </a:solidFill>
              </a:rPr>
              <a:t> к </a:t>
            </a:r>
            <a:r>
              <a:rPr lang="uk-UA" dirty="0" err="1" smtClean="0">
                <a:solidFill>
                  <a:schemeClr val="bg1"/>
                </a:solidFill>
              </a:rPr>
              <a:t>Айболиту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Кирилл</a:t>
            </a:r>
            <a:r>
              <a:rPr lang="uk-UA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2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3980"/>
            <a:ext cx="4038600" cy="34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788" y="2643980"/>
            <a:ext cx="4038600" cy="349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4040188" cy="689992"/>
          </a:xfrm>
        </p:spPr>
        <p:txBody>
          <a:bodyPr/>
          <a:lstStyle/>
          <a:p>
            <a:r>
              <a:rPr lang="uk-UA" i="1" dirty="0" smtClean="0"/>
              <a:t> </a:t>
            </a:r>
          </a:p>
          <a:p>
            <a:endParaRPr lang="uk-UA" sz="1600" i="1" dirty="0"/>
          </a:p>
          <a:p>
            <a:endParaRPr lang="uk-UA" sz="1600" i="1" dirty="0" smtClean="0"/>
          </a:p>
          <a:p>
            <a:r>
              <a:rPr lang="uk-UA" sz="1600" i="1" dirty="0" smtClean="0"/>
              <a:t>У  дружньому колі кожна дитина зможе відчути любов та підтримку</a:t>
            </a:r>
            <a:endParaRPr lang="ru-RU" sz="1000" dirty="0" smtClean="0"/>
          </a:p>
          <a:p>
            <a:r>
              <a:rPr lang="uk-UA" sz="1000" dirty="0" smtClean="0"/>
              <a:t>  </a:t>
            </a:r>
            <a:endParaRPr lang="ru-RU" sz="9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900" b="1" i="1" dirty="0" smtClean="0">
                <a:effectLst/>
              </a:rPr>
              <a:t/>
            </a:r>
            <a:br>
              <a:rPr lang="uk-UA" sz="3900" b="1" i="1" dirty="0" smtClean="0">
                <a:effectLst/>
              </a:rPr>
            </a:br>
            <a:r>
              <a:rPr lang="uk-UA" sz="3900" b="1" i="1" dirty="0">
                <a:effectLst/>
              </a:rPr>
              <a:t/>
            </a:r>
            <a:br>
              <a:rPr lang="uk-UA" sz="3900" b="1" i="1" dirty="0">
                <a:effectLst/>
              </a:rPr>
            </a:br>
            <a:r>
              <a:rPr lang="uk-UA" sz="3900" b="1" i="1" dirty="0" smtClean="0">
                <a:effectLst/>
              </a:rPr>
              <a:t/>
            </a:r>
            <a:br>
              <a:rPr lang="uk-UA" sz="3900" b="1" i="1" dirty="0" smtClean="0">
                <a:effectLst/>
              </a:rPr>
            </a:br>
            <a:r>
              <a:rPr lang="uk-UA" sz="3900" b="1" i="1" dirty="0" smtClean="0">
                <a:effectLst/>
              </a:rPr>
              <a:t>Ми у центрі всесвіту - плекайте нас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з любовью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/>
              <a:t>У рідному </a:t>
            </a:r>
            <a:r>
              <a:rPr lang="uk-UA" dirty="0" err="1" smtClean="0"/>
              <a:t>садочку,наче</a:t>
            </a:r>
            <a:r>
              <a:rPr lang="uk-UA" dirty="0" smtClean="0"/>
              <a:t> </a:t>
            </a:r>
          </a:p>
          <a:p>
            <a:r>
              <a:rPr lang="uk-UA" dirty="0" smtClean="0"/>
              <a:t>Квіти у віночку</a:t>
            </a:r>
            <a:endParaRPr lang="ru-RU" dirty="0"/>
          </a:p>
        </p:txBody>
      </p:sp>
      <p:pic>
        <p:nvPicPr>
          <p:cNvPr id="7" name="Объект 6" descr="C:\Users\1\Desktop\Новая папка\20181019_10433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3982"/>
            <a:ext cx="4038600" cy="302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1\Desktop\Новая папка\DSC07647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645010"/>
            <a:ext cx="4038600" cy="3026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0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4040188" cy="762000"/>
          </a:xfrm>
        </p:spPr>
        <p:txBody>
          <a:bodyPr/>
          <a:lstStyle/>
          <a:p>
            <a:r>
              <a:rPr lang="uk-UA" i="1" dirty="0" smtClean="0"/>
              <a:t> </a:t>
            </a:r>
            <a:endParaRPr lang="ru-RU" dirty="0"/>
          </a:p>
          <a:p>
            <a:r>
              <a:rPr lang="uk-UA" dirty="0" smtClean="0"/>
              <a:t>Спортивні і активні дошкільнята…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2200" b="1" i="1" dirty="0" smtClean="0">
                <a:effectLst/>
              </a:rPr>
              <a:t/>
            </a:r>
            <a:br>
              <a:rPr lang="uk-UA" sz="2200" b="1" i="1" dirty="0" smtClean="0">
                <a:effectLst/>
              </a:rPr>
            </a:br>
            <a:r>
              <a:rPr lang="uk-UA" sz="2200" b="1" i="1" dirty="0">
                <a:effectLst/>
              </a:rPr>
              <a:t/>
            </a:r>
            <a:br>
              <a:rPr lang="uk-UA" sz="2200" b="1" i="1" dirty="0">
                <a:effectLst/>
              </a:rPr>
            </a:br>
            <a:r>
              <a:rPr lang="uk-UA" sz="2200" b="1" i="1" dirty="0" smtClean="0">
                <a:effectLst/>
              </a:rPr>
              <a:t/>
            </a:r>
            <a:br>
              <a:rPr lang="uk-UA" sz="2200" b="1" i="1" dirty="0" smtClean="0">
                <a:effectLst/>
              </a:rPr>
            </a:br>
            <a:r>
              <a:rPr lang="uk-UA" sz="2700" b="1" i="1" dirty="0" smtClean="0">
                <a:solidFill>
                  <a:srgbClr val="C00000"/>
                </a:solidFill>
                <a:effectLst/>
              </a:rPr>
              <a:t>Кожному  потрібно знати ,як йому здоровим стати</a:t>
            </a:r>
            <a:r>
              <a:rPr lang="uk-UA" sz="2200" b="1" i="1" dirty="0" smtClean="0">
                <a:effectLst/>
              </a:rPr>
              <a:t/>
            </a:r>
            <a:br>
              <a:rPr lang="uk-UA" sz="2200" b="1" i="1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 anchor="t"/>
          <a:lstStyle/>
          <a:p>
            <a:r>
              <a:rPr lang="uk-UA" dirty="0" smtClean="0"/>
              <a:t>У дітей вода в пошані –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закривають міцно крани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 descr="C:\Users\1\Desktop\Новая папка\20181026_11444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3982"/>
            <a:ext cx="4038600" cy="302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1\Desktop\Новая папка\20181026_111703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643982"/>
            <a:ext cx="4038600" cy="302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6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000480"/>
            <a:ext cx="7772400" cy="285752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Донецька область</a:t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Презентація педагогічного досвіду  вихователя </a:t>
            </a:r>
            <a:r>
              <a:rPr kumimoji="0" lang="uk-UA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4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КЗ</a:t>
            </a:r>
            <a:r>
              <a:rPr kumimoji="0" lang="uk-UA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Зеленоярський</a:t>
            </a:r>
            <a:r>
              <a:rPr kumimoji="0" lang="uk-UA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дитячий садок</a:t>
            </a:r>
            <a:br>
              <a:rPr kumimoji="0" lang="uk-UA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uk-UA" sz="4400" b="1" dirty="0" err="1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“Ромашка”</a:t>
            </a:r>
            <a:r>
              <a:rPr lang="uk-UA" sz="4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uk-UA" sz="4400" b="1" dirty="0" err="1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Нікольського</a:t>
            </a:r>
            <a:r>
              <a:rPr lang="uk-UA" sz="4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району</a:t>
            </a:r>
            <a:b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Чернишової Алли Михайлівни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4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s-dlya-prezentacii-dlya-prezentac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2852"/>
            <a:ext cx="3636085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005DA2"/>
                </a:solidFill>
              </a:rPr>
              <a:t>Патріотичне виховання </a:t>
            </a:r>
            <a:br>
              <a:rPr lang="uk-UA" i="1" dirty="0" smtClean="0">
                <a:solidFill>
                  <a:srgbClr val="005DA2"/>
                </a:solidFill>
              </a:rPr>
            </a:br>
            <a:r>
              <a:rPr lang="uk-UA" i="1" dirty="0" smtClean="0">
                <a:solidFill>
                  <a:srgbClr val="005DA2"/>
                </a:solidFill>
              </a:rPr>
              <a:t>Напрямки роботи</a:t>
            </a:r>
            <a:endParaRPr lang="ru-RU" i="1" dirty="0">
              <a:solidFill>
                <a:srgbClr val="005DA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8215370" cy="492922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Оволодіння рідною мовою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Народно-прикладне мистецтво, </a:t>
            </a:r>
          </a:p>
          <a:p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народні ремесла, народна творчість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Правила народної моралі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Звичаї, традиції, обряди, народні </a:t>
            </a:r>
          </a:p>
          <a:p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свята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Історична спадщина, минуле рідного</a:t>
            </a:r>
          </a:p>
          <a:p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народу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Рідна країна. Державні символи України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Народна символіка. Обереги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Природа рідного краю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Сім</a:t>
            </a:r>
            <a:r>
              <a:rPr lang="en-US" sz="4800" b="1" i="1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я, рід, родовід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 Рідне місто</a:t>
            </a:r>
          </a:p>
          <a:p>
            <a:pPr>
              <a:buFont typeface="Wingdings" pitchFamily="2" charset="2"/>
              <a:buChar char="§"/>
            </a:pPr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</a:rPr>
              <a:t>Повага до людей праці. Шановні почесні люди</a:t>
            </a:r>
          </a:p>
          <a:p>
            <a:pPr>
              <a:buFont typeface="Wingdings" pitchFamily="2" charset="2"/>
              <a:buChar char="§"/>
            </a:pPr>
            <a:endParaRPr lang="uk-UA" sz="1800" b="1" i="1" dirty="0" smtClean="0">
              <a:solidFill>
                <a:srgbClr val="005DA2"/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 rot="16200000">
            <a:off x="2160242" y="3942182"/>
            <a:ext cx="755577" cy="5076058"/>
            <a:chOff x="-1" y="0"/>
            <a:chExt cx="1671378" cy="6885713"/>
          </a:xfrm>
        </p:grpSpPr>
        <p:pic>
          <p:nvPicPr>
            <p:cNvPr id="7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8"/>
          <p:cNvGrpSpPr/>
          <p:nvPr/>
        </p:nvGrpSpPr>
        <p:grpSpPr>
          <a:xfrm rot="16200000">
            <a:off x="6228183" y="3942183"/>
            <a:ext cx="755577" cy="5076058"/>
            <a:chOff x="-1" y="0"/>
            <a:chExt cx="1671378" cy="6885713"/>
          </a:xfrm>
        </p:grpSpPr>
        <p:pic>
          <p:nvPicPr>
            <p:cNvPr id="1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G:\фото 2017\IMG_74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28"/>
            <a:ext cx="4016375" cy="2677583"/>
          </a:xfrm>
          <a:prstGeom prst="rect">
            <a:avLst/>
          </a:prstGeom>
          <a:noFill/>
        </p:spPr>
      </p:pic>
      <p:pic>
        <p:nvPicPr>
          <p:cNvPr id="11266" name="Picture 2" descr="http://muz-play.net/uploads/posts/2014-08/1408928234_ryabin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7"/>
            <a:ext cx="3714744" cy="2812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3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3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2376264"/>
          </a:xfrm>
        </p:spPr>
        <p:txBody>
          <a:bodyPr>
            <a:normAutofit fontScale="90000"/>
          </a:bodyPr>
          <a:lstStyle/>
          <a:p>
            <a:pPr marL="320040" lvl="1" indent="-320040" algn="l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000" b="1" i="1" dirty="0" smtClean="0">
                <a:solidFill>
                  <a:srgbClr val="005DA2"/>
                </a:solidFill>
              </a:rPr>
              <a:t>Шляхи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роботи</a:t>
            </a:r>
            <a:r>
              <a:rPr lang="ru-RU" sz="2000" b="1" i="1" dirty="0" smtClean="0">
                <a:solidFill>
                  <a:srgbClr val="005DA2"/>
                </a:solidFill>
              </a:rPr>
              <a:t>:</a:t>
            </a:r>
            <a:br>
              <a:rPr lang="ru-RU" sz="2000" b="1" i="1" dirty="0" smtClean="0">
                <a:solidFill>
                  <a:srgbClr val="005DA2"/>
                </a:solidFill>
              </a:rPr>
            </a:br>
            <a:r>
              <a:rPr lang="ru-RU" sz="2000" b="1" i="1" dirty="0" err="1" smtClean="0">
                <a:solidFill>
                  <a:srgbClr val="005DA2"/>
                </a:solidFill>
              </a:rPr>
              <a:t>заняття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з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ознайомлення</a:t>
            </a:r>
            <a:r>
              <a:rPr lang="ru-RU" sz="2000" b="1" i="1" dirty="0" smtClean="0">
                <a:solidFill>
                  <a:srgbClr val="005DA2"/>
                </a:solidFill>
              </a:rPr>
              <a:t> 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з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рідним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краєм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проведення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фольклорних</a:t>
            </a:r>
            <a:r>
              <a:rPr lang="ru-RU" sz="2000" b="1" i="1" dirty="0" smtClean="0">
                <a:solidFill>
                  <a:srgbClr val="005DA2"/>
                </a:solidFill>
              </a:rPr>
              <a:t> свят,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екскурсій</a:t>
            </a:r>
            <a:r>
              <a:rPr lang="ru-RU" sz="2000" b="1" i="1" dirty="0" smtClean="0">
                <a:solidFill>
                  <a:srgbClr val="005DA2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історичних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пам’яток</a:t>
            </a:r>
            <a:r>
              <a:rPr lang="ru-RU" sz="2000" b="1" i="1" dirty="0" smtClean="0">
                <a:solidFill>
                  <a:srgbClr val="005DA2"/>
                </a:solidFill>
              </a:rPr>
              <a:t>, 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презентація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фотовиставки</a:t>
            </a:r>
            <a:r>
              <a:rPr lang="ru-RU" sz="2000" b="1" i="1" dirty="0" smtClean="0">
                <a:solidFill>
                  <a:srgbClr val="005DA2"/>
                </a:solidFill>
              </a:rPr>
              <a:t> “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Вогник</a:t>
            </a:r>
            <a:r>
              <a:rPr lang="ru-RU" sz="2000" b="1" i="1" dirty="0" smtClean="0">
                <a:solidFill>
                  <a:srgbClr val="005DA2"/>
                </a:solidFill>
              </a:rPr>
              <a:t> перемоги”,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проведення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Уроків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мужності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бесіди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музично</a:t>
            </a:r>
            <a:r>
              <a:rPr lang="ru-RU" sz="2000" b="1" i="1" dirty="0" smtClean="0">
                <a:solidFill>
                  <a:srgbClr val="005DA2"/>
                </a:solidFill>
              </a:rPr>
              <a:t> -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театралізована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діяльність</a:t>
            </a:r>
            <a:r>
              <a:rPr lang="ru-RU" sz="2000" b="1" i="1" dirty="0" smtClean="0">
                <a:solidFill>
                  <a:srgbClr val="005DA2"/>
                </a:solidFill>
              </a:rPr>
              <a:t>, свята та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розваги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образотворча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діяльність</a:t>
            </a:r>
            <a:r>
              <a:rPr lang="ru-RU" sz="2000" b="1" i="1" dirty="0" smtClean="0">
                <a:solidFill>
                  <a:srgbClr val="005DA2"/>
                </a:solidFill>
              </a:rPr>
              <a:t>…</a:t>
            </a:r>
            <a:br>
              <a:rPr lang="ru-RU" sz="2000" b="1" i="1" dirty="0" smtClean="0">
                <a:solidFill>
                  <a:srgbClr val="005DA2"/>
                </a:solidFill>
              </a:rPr>
            </a:br>
            <a:endParaRPr lang="ru-RU" sz="2000" b="1" i="1" dirty="0">
              <a:solidFill>
                <a:srgbClr val="005DA2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69" name="Picture 1" descr="G:\фото 2017\IMG_477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3964808" cy="2643206"/>
          </a:xfrm>
          <a:prstGeom prst="rect">
            <a:avLst/>
          </a:prstGeom>
          <a:noFill/>
        </p:spPr>
      </p:pic>
      <p:pic>
        <p:nvPicPr>
          <p:cNvPr id="7170" name="Picture 2" descr="G:\фото 2017\IMG_739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3964808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47664" y="836712"/>
            <a:ext cx="3384376" cy="2808312"/>
          </a:xfrm>
        </p:spPr>
        <p:txBody>
          <a:bodyPr/>
          <a:lstStyle/>
          <a:p>
            <a:pPr algn="just"/>
            <a:r>
              <a:rPr lang="uk-UA" sz="2000" i="1" dirty="0" smtClean="0">
                <a:solidFill>
                  <a:srgbClr val="005DA2"/>
                </a:solidFill>
              </a:rPr>
              <a:t>Національний куточок  – один із основних компонентів життєвого простору, що сприяє формуванню національної свідомості у дітей дошкільного віку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868144" y="908720"/>
            <a:ext cx="2736304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3" y="5143512"/>
            <a:ext cx="3646188" cy="877776"/>
          </a:xfrm>
        </p:spPr>
        <p:txBody>
          <a:bodyPr/>
          <a:lstStyle/>
          <a:p>
            <a:pPr algn="l"/>
            <a:r>
              <a:rPr lang="uk-UA" sz="2800" i="1" dirty="0" smtClean="0">
                <a:solidFill>
                  <a:srgbClr val="005DA2"/>
                </a:solidFill>
              </a:rPr>
              <a:t>Тематичні осередки</a:t>
            </a:r>
            <a:endParaRPr lang="ru-RU" sz="2800" i="1" dirty="0">
              <a:solidFill>
                <a:srgbClr val="005DA2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" y="1"/>
            <a:ext cx="1187625" cy="6858000"/>
            <a:chOff x="-1" y="0"/>
            <a:chExt cx="1671378" cy="6885713"/>
          </a:xfrm>
        </p:grpSpPr>
        <p:pic>
          <p:nvPicPr>
            <p:cNvPr id="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1" name="Picture 1" descr="G:\фото 2017\IMG_74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4071966" cy="2714644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908720"/>
            <a:ext cx="4038600" cy="5206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G:\фото 2017\IMG_7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8604"/>
            <a:ext cx="3929058" cy="26193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2376264"/>
          </a:xfrm>
        </p:spPr>
        <p:txBody>
          <a:bodyPr>
            <a:normAutofit fontScale="90000"/>
          </a:bodyPr>
          <a:lstStyle/>
          <a:p>
            <a:pPr marL="320040" lvl="1" indent="-320040" algn="l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000" b="1" i="1" dirty="0" smtClean="0">
                <a:solidFill>
                  <a:srgbClr val="005DA2"/>
                </a:solidFill>
              </a:rPr>
              <a:t>Шляхи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роботи</a:t>
            </a:r>
            <a:r>
              <a:rPr lang="ru-RU" sz="2000" b="1" i="1" dirty="0" smtClean="0">
                <a:solidFill>
                  <a:srgbClr val="005DA2"/>
                </a:solidFill>
              </a:rPr>
              <a:t>:</a:t>
            </a:r>
            <a:br>
              <a:rPr lang="ru-RU" sz="2000" b="1" i="1" dirty="0" smtClean="0">
                <a:solidFill>
                  <a:srgbClr val="005DA2"/>
                </a:solidFill>
              </a:rPr>
            </a:br>
            <a:r>
              <a:rPr lang="ru-RU" sz="2000" b="1" i="1" dirty="0" err="1" smtClean="0">
                <a:solidFill>
                  <a:srgbClr val="005DA2"/>
                </a:solidFill>
              </a:rPr>
              <a:t>заняття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з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ознайомлення</a:t>
            </a:r>
            <a:r>
              <a:rPr lang="ru-RU" sz="2000" b="1" i="1" dirty="0" smtClean="0">
                <a:solidFill>
                  <a:srgbClr val="005DA2"/>
                </a:solidFill>
              </a:rPr>
              <a:t> 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з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рідним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краєм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проведення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фольклорних</a:t>
            </a:r>
            <a:r>
              <a:rPr lang="ru-RU" sz="2000" b="1" i="1" dirty="0" smtClean="0">
                <a:solidFill>
                  <a:srgbClr val="005DA2"/>
                </a:solidFill>
              </a:rPr>
              <a:t> свят,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екскурсій</a:t>
            </a:r>
            <a:r>
              <a:rPr lang="ru-RU" sz="2000" b="1" i="1" dirty="0" smtClean="0">
                <a:solidFill>
                  <a:srgbClr val="005DA2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історичних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пам’яток</a:t>
            </a:r>
            <a:r>
              <a:rPr lang="ru-RU" sz="2000" b="1" i="1" dirty="0" smtClean="0">
                <a:solidFill>
                  <a:srgbClr val="005DA2"/>
                </a:solidFill>
              </a:rPr>
              <a:t>, 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презентація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фотовиставки</a:t>
            </a:r>
            <a:r>
              <a:rPr lang="ru-RU" sz="2000" b="1" i="1" dirty="0" smtClean="0">
                <a:solidFill>
                  <a:srgbClr val="005DA2"/>
                </a:solidFill>
              </a:rPr>
              <a:t> “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Вогник</a:t>
            </a:r>
            <a:r>
              <a:rPr lang="ru-RU" sz="2000" b="1" i="1" dirty="0" smtClean="0">
                <a:solidFill>
                  <a:srgbClr val="005DA2"/>
                </a:solidFill>
              </a:rPr>
              <a:t> перемоги”,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проведення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Уроків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мужності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бесіди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музично</a:t>
            </a:r>
            <a:r>
              <a:rPr lang="ru-RU" sz="2000" b="1" i="1" dirty="0" smtClean="0">
                <a:solidFill>
                  <a:srgbClr val="005DA2"/>
                </a:solidFill>
              </a:rPr>
              <a:t> -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театралізована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діяльність</a:t>
            </a:r>
            <a:r>
              <a:rPr lang="ru-RU" sz="2000" b="1" i="1" dirty="0" smtClean="0">
                <a:solidFill>
                  <a:srgbClr val="005DA2"/>
                </a:solidFill>
              </a:rPr>
              <a:t>, свята та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розваги</a:t>
            </a:r>
            <a:r>
              <a:rPr lang="ru-RU" sz="2000" b="1" i="1" dirty="0" smtClean="0">
                <a:solidFill>
                  <a:srgbClr val="005DA2"/>
                </a:solidFill>
              </a:rPr>
              <a:t>,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образотворча</a:t>
            </a:r>
            <a:r>
              <a:rPr lang="ru-RU" sz="2000" b="1" i="1" dirty="0" smtClean="0">
                <a:solidFill>
                  <a:srgbClr val="005DA2"/>
                </a:solidFill>
              </a:rPr>
              <a:t> </a:t>
            </a:r>
            <a:r>
              <a:rPr lang="ru-RU" sz="2000" b="1" i="1" dirty="0" err="1" smtClean="0">
                <a:solidFill>
                  <a:srgbClr val="005DA2"/>
                </a:solidFill>
              </a:rPr>
              <a:t>діяльність</a:t>
            </a:r>
            <a:r>
              <a:rPr lang="ru-RU" sz="2000" b="1" i="1" dirty="0" smtClean="0">
                <a:solidFill>
                  <a:srgbClr val="005DA2"/>
                </a:solidFill>
              </a:rPr>
              <a:t>…</a:t>
            </a:r>
            <a:br>
              <a:rPr lang="ru-RU" sz="2000" b="1" i="1" dirty="0" smtClean="0">
                <a:solidFill>
                  <a:srgbClr val="005DA2"/>
                </a:solidFill>
              </a:rPr>
            </a:br>
            <a:endParaRPr lang="ru-RU" sz="2000" b="1" i="1" dirty="0">
              <a:solidFill>
                <a:srgbClr val="005DA2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69" name="Picture 1" descr="G:\фото 2017\IMG_477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3964808" cy="2643206"/>
          </a:xfrm>
          <a:prstGeom prst="rect">
            <a:avLst/>
          </a:prstGeom>
          <a:noFill/>
        </p:spPr>
      </p:pic>
      <p:pic>
        <p:nvPicPr>
          <p:cNvPr id="7170" name="Picture 2" descr="G:\фото 2017\IMG_739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3964808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256"/>
            <a:ext cx="8286808" cy="178595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i="1" dirty="0" smtClean="0">
                <a:solidFill>
                  <a:srgbClr val="005DA2"/>
                </a:solidFill>
              </a:rPr>
              <a:t>Тільки той, хто любить, цінує і поважає накопичене і збережене попереднім поколінням, може любити Батьківщину, дізнатися її, стати справжнім патріотом.</a:t>
            </a:r>
            <a:endParaRPr lang="ru-RU" sz="2800" i="1" dirty="0">
              <a:solidFill>
                <a:srgbClr val="005DA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2160239" y="3942182"/>
            <a:ext cx="755577" cy="5076058"/>
            <a:chOff x="-1" y="0"/>
            <a:chExt cx="1671378" cy="6885713"/>
          </a:xfrm>
        </p:grpSpPr>
        <p:pic>
          <p:nvPicPr>
            <p:cNvPr id="4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 rot="16200000">
            <a:off x="6228183" y="3942182"/>
            <a:ext cx="755577" cy="5076058"/>
            <a:chOff x="-1" y="0"/>
            <a:chExt cx="1671378" cy="6885713"/>
          </a:xfrm>
        </p:grpSpPr>
        <p:pic>
          <p:nvPicPr>
            <p:cNvPr id="7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G:\фото 2017\IMG_7408.JPG"/>
          <p:cNvPicPr>
            <a:picLocks noChangeAspect="1" noChangeArrowheads="1"/>
          </p:cNvPicPr>
          <p:nvPr/>
        </p:nvPicPr>
        <p:blipFill>
          <a:blip r:embed="rId5" cstate="print"/>
          <a:srcRect l="13131"/>
          <a:stretch>
            <a:fillRect/>
          </a:stretch>
        </p:blipFill>
        <p:spPr bwMode="auto">
          <a:xfrm>
            <a:off x="1643042" y="142852"/>
            <a:ext cx="5585092" cy="40719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Мета і завдання на майбутнє:</a:t>
            </a:r>
            <a:endParaRPr lang="uk-UA" sz="4800" dirty="0" smtClean="0">
              <a:solidFill>
                <a:srgbClr val="002060"/>
              </a:solidFill>
            </a:endParaRPr>
          </a:p>
          <a:p>
            <a:r>
              <a:rPr lang="uk-UA" sz="4800" dirty="0" smtClean="0">
                <a:solidFill>
                  <a:srgbClr val="002060"/>
                </a:solidFill>
              </a:rPr>
              <a:t>1. Постійно вдосконалювати існуючу систему виховної роботи у навчальній групі.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2. Продовжити здійснювати виховну роботу із врахуванням індивідуальних особливостей ліцеїстів</a:t>
            </a:r>
            <a:r>
              <a:rPr lang="uk-UA" sz="4800" i="1" dirty="0" smtClean="0">
                <a:solidFill>
                  <a:srgbClr val="002060"/>
                </a:solidFill>
              </a:rPr>
              <a:t>.</a:t>
            </a:r>
            <a:endParaRPr lang="uk-UA" sz="4800" dirty="0" smtClean="0">
              <a:solidFill>
                <a:srgbClr val="002060"/>
              </a:solidFill>
            </a:endParaRPr>
          </a:p>
          <a:p>
            <a:r>
              <a:rPr lang="uk-UA" sz="4800" dirty="0" smtClean="0">
                <a:solidFill>
                  <a:srgbClr val="002060"/>
                </a:solidFill>
              </a:rPr>
              <a:t>3. Продовжити роботу щодо виявлення та розвитку різного виду обдарувань вихованців</a:t>
            </a:r>
            <a:r>
              <a:rPr lang="uk-UA" sz="4800" i="1" dirty="0" smtClean="0">
                <a:solidFill>
                  <a:srgbClr val="002060"/>
                </a:solidFill>
              </a:rPr>
              <a:t>.</a:t>
            </a:r>
            <a:endParaRPr lang="uk-UA" sz="4800" dirty="0" smtClean="0">
              <a:solidFill>
                <a:srgbClr val="002060"/>
              </a:solidFill>
            </a:endParaRPr>
          </a:p>
          <a:p>
            <a:r>
              <a:rPr lang="uk-UA" sz="4800" dirty="0" smtClean="0">
                <a:solidFill>
                  <a:srgbClr val="002060"/>
                </a:solidFill>
              </a:rPr>
              <a:t>4. Систематизувати роботу  , з метою формування  навиків самообслуговування, створення умов для навчання та відпочинку вихованців.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5.  Координувати зусилля членів педагогічного колективу, сім'ї, з метою підвищення ефективності виховної роботи з ліцеїстами навчальної групи.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6. Залучати батьків до навчально-виховної діяльності, застосовуючи активні форми роботи.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7. Співпрацювати з засобами масової інформації, фаховими виданнями, висвітлюючи досвід роботи.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Не все іноді вдається в роботі, але я вважаю, якою в майбутньому людиною стане мій вихованець, більшою мірою залежить від того, яким був його педагог.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І моя мета – виховати справжню людину, </a:t>
            </a:r>
            <a:r>
              <a:rPr lang="uk-UA" sz="4800" dirty="0" err="1" smtClean="0">
                <a:solidFill>
                  <a:srgbClr val="002060"/>
                </a:solidFill>
              </a:rPr>
              <a:t>людину</a:t>
            </a:r>
            <a:r>
              <a:rPr lang="uk-UA" sz="4800" dirty="0" smtClean="0">
                <a:solidFill>
                  <a:srgbClr val="002060"/>
                </a:solidFill>
              </a:rPr>
              <a:t>, здатну працювати, грамотну, творчу,  старанну, чуйну.  Для  цього потрібно знати дитину, її здібності, можливості, потрібно любити і поважати в ній особистість.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Упевнена, любов і довіру дітей неможливо завоювати, тільки озброївшись сучасними методиками. Потрібна нелегка праця душі.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Моя робота – улюблений спосіб пізнання, творчості, спілкування, самовираження. Мої вихованці – мої однодумці, що довірили мені частку своєї долі.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Для пошуку вірних шляхів я буду користуватись і досвідом спеціалістів, і слухати власне серце, свою фантазію, і пам’ятатиму про нестандартність, яка може додати яскравих кольорів до моєї професійної діяльності.</a:t>
            </a:r>
          </a:p>
          <a:p>
            <a:pPr fontAlgn="base"/>
            <a:r>
              <a:rPr lang="uk-UA" sz="4800" dirty="0" smtClean="0">
                <a:solidFill>
                  <a:srgbClr val="002060"/>
                </a:solidFill>
              </a:rPr>
              <a:t> </a:t>
            </a:r>
            <a:endParaRPr lang="en-US" sz="4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r>
              <a:rPr lang="uk-UA" dirty="0" smtClean="0">
                <a:solidFill>
                  <a:srgbClr val="0070C0"/>
                </a:solidFill>
              </a:rPr>
              <a:t>Плани на майбутнє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57422" y="1399593"/>
            <a:ext cx="2139966" cy="762000"/>
          </a:xfrm>
        </p:spPr>
        <p:txBody>
          <a:bodyPr/>
          <a:lstStyle/>
          <a:p>
            <a:r>
              <a:rPr lang="uk-UA" dirty="0" smtClean="0"/>
              <a:t>                                                 </a:t>
            </a:r>
            <a:r>
              <a:rPr lang="uk-UA" dirty="0" smtClean="0">
                <a:solidFill>
                  <a:srgbClr val="7030A0"/>
                </a:solidFill>
              </a:rPr>
              <a:t>                                   ДЯКУЄМО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фото 2017\DSC07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3116"/>
            <a:ext cx="4038600" cy="35298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     ДЯКУЄМО ЗА УВАГУ!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ЗА УВАГУ!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3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6542"/>
          <a:stretch>
            <a:fillRect/>
          </a:stretch>
        </p:blipFill>
        <p:spPr bwMode="auto">
          <a:xfrm>
            <a:off x="4714877" y="2202887"/>
            <a:ext cx="3239966" cy="34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Загальні відомості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Чернишова Алла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Михайлівна-вихователь</a:t>
            </a:r>
            <a:endParaRPr lang="uk-UA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Різновікова група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Освіта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–вища</a:t>
            </a:r>
            <a:endParaRPr lang="uk-UA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Бердянський педінститут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ім.Поліни</a:t>
            </a:r>
            <a:endParaRPr lang="uk-UA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Осіпенко-1983р.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ДонДУ-1991р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Кваліфікація-вчитель  російської мови 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літератури</a:t>
            </a:r>
            <a:endParaRPr lang="uk-UA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4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inus-dlya-prezentacii-dlya-prezentac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F:\колян\DSC_00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571612"/>
            <a:ext cx="2857520" cy="48577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uk-UA" altLang="ru-RU" sz="4400" dirty="0" smtClean="0">
                <a:solidFill>
                  <a:srgbClr val="C00000"/>
                </a:solidFill>
                <a:latin typeface="Arial Black" pitchFamily="34" charset="0"/>
              </a:rPr>
              <a:t>           </a:t>
            </a:r>
            <a:r>
              <a:rPr lang="uk-UA" alt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Зеленоярський</a:t>
            </a:r>
            <a:r>
              <a:rPr lang="uk-UA" altLang="ru-RU" sz="44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uk-UA" altLang="ru-RU" sz="44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altLang="ru-RU" sz="4400" dirty="0">
                <a:solidFill>
                  <a:srgbClr val="C00000"/>
                </a:solidFill>
                <a:latin typeface="Arial Black" pitchFamily="34" charset="0"/>
              </a:rPr>
              <a:t> дитячий садок «Ромашка»</a:t>
            </a:r>
            <a:br>
              <a:rPr lang="uk-UA" altLang="ru-RU" sz="44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alt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E:\фото все садик\IMG_50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20" y="2045623"/>
            <a:ext cx="4709160" cy="35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Кваліфікація-вихователь дитячого садка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Працюю в </a:t>
            </a:r>
            <a:r>
              <a:rPr lang="uk-UA" sz="3200" dirty="0" err="1" smtClean="0">
                <a:solidFill>
                  <a:srgbClr val="002060"/>
                </a:solidFill>
                <a:latin typeface="Monotype Corsiva" pitchFamily="66" charset="0"/>
              </a:rPr>
              <a:t>КЗ</a:t>
            </a: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Monotype Corsiva" pitchFamily="66" charset="0"/>
              </a:rPr>
              <a:t>Зеленоярський</a:t>
            </a: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 дитячий садок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З 2015-2016н.р.</a:t>
            </a:r>
          </a:p>
          <a:p>
            <a:r>
              <a:rPr lang="uk-UA" sz="3200" smtClean="0">
                <a:solidFill>
                  <a:srgbClr val="002060"/>
                </a:solidFill>
                <a:latin typeface="Monotype Corsiva" pitchFamily="66" charset="0"/>
              </a:rPr>
              <a:t>Педстаж-30років</a:t>
            </a:r>
            <a:endParaRPr lang="uk-UA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Кваліфікаційна категорія-1категория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4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s-dlya-prezentacii-dlya-prezentac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6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Життєве кредо: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Мети досягає той, хто її                     прагне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Педагогічне кредо: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«Хай буде вихователь дзеркалом добрих звичаїв: і чого навчає  або навчити збирається, те саме, як на зразкові, хай показує на самому  собі.»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Мій життєвий принцип: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Ніколи не             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зупинятися на досягнутому</a:t>
            </a:r>
          </a:p>
          <a:p>
            <a:pPr>
              <a:buNone/>
            </a:pP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4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s-dlya-prezentacii-dlya-prezentac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Тема </a:t>
            </a:r>
            <a:r>
              <a:rPr lang="ru-RU" dirty="0" err="1" smtClean="0">
                <a:solidFill>
                  <a:srgbClr val="FFFF00"/>
                </a:solidFill>
              </a:rPr>
              <a:t>самоосв</a:t>
            </a:r>
            <a:r>
              <a:rPr lang="uk-UA" dirty="0" smtClean="0">
                <a:solidFill>
                  <a:srgbClr val="FFFF00"/>
                </a:solidFill>
              </a:rPr>
              <a:t>іти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                   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sz="4100" dirty="0" smtClean="0">
                <a:solidFill>
                  <a:schemeClr val="bg1"/>
                </a:solidFill>
                <a:latin typeface="Monotype Corsiva" pitchFamily="66" charset="0"/>
              </a:rPr>
              <a:t>Екологічне виховання дітей в поєднанні з елементами педагогічної спадщини </a:t>
            </a:r>
            <a:endParaRPr lang="ru-RU" sz="41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sz="3800" dirty="0" smtClean="0">
                <a:solidFill>
                  <a:schemeClr val="bg1"/>
                </a:solidFill>
                <a:latin typeface="Monotype Corsiva" pitchFamily="66" charset="0"/>
              </a:rPr>
              <a:t>В.О. Сухомлинського.         </a:t>
            </a:r>
            <a:endParaRPr lang="ru-RU" sz="3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Перші весняні квіти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4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inus-dlya-prezentacii-dlya-prezentac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1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Садок вишневий коло 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              хати…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6542"/>
          <a:stretch>
            <a:fillRect/>
          </a:stretch>
        </p:blipFill>
        <p:spPr bwMode="auto">
          <a:xfrm>
            <a:off x="857224" y="2214554"/>
            <a:ext cx="31440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4400" dirty="0" err="1" smtClean="0">
                <a:solidFill>
                  <a:schemeClr val="bg1"/>
                </a:solidFill>
              </a:rPr>
              <a:t>формування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знань</a:t>
            </a:r>
            <a:r>
              <a:rPr lang="ru-RU" sz="4400" dirty="0" smtClean="0">
                <a:solidFill>
                  <a:schemeClr val="bg1"/>
                </a:solidFill>
              </a:rPr>
              <a:t> про природу, </a:t>
            </a:r>
            <a:r>
              <a:rPr lang="ru-RU" sz="4400" dirty="0" err="1" smtClean="0">
                <a:solidFill>
                  <a:schemeClr val="bg1"/>
                </a:solidFill>
              </a:rPr>
              <a:t>природні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явища</a:t>
            </a:r>
            <a:r>
              <a:rPr lang="ru-RU" sz="4400" dirty="0" smtClean="0">
                <a:solidFill>
                  <a:schemeClr val="bg1"/>
                </a:solidFill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</a:rPr>
              <a:t>рослинний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тваринний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світ</a:t>
            </a:r>
            <a:r>
              <a:rPr lang="ru-RU" sz="4400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sz="44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естетичних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почуттів</a:t>
            </a:r>
            <a:r>
              <a:rPr lang="ru-RU" sz="4400" dirty="0" smtClean="0">
                <a:solidFill>
                  <a:schemeClr val="bg1"/>
                </a:solidFill>
              </a:rPr>
              <a:t>: </a:t>
            </a:r>
            <a:r>
              <a:rPr lang="ru-RU" sz="4400" dirty="0" err="1" smtClean="0">
                <a:solidFill>
                  <a:schemeClr val="bg1"/>
                </a:solidFill>
              </a:rPr>
              <a:t>любові</a:t>
            </a:r>
            <a:r>
              <a:rPr lang="ru-RU" sz="4400" dirty="0" smtClean="0">
                <a:solidFill>
                  <a:schemeClr val="bg1"/>
                </a:solidFill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</a:rPr>
              <a:t>поваги</a:t>
            </a:r>
            <a:r>
              <a:rPr lang="ru-RU" sz="4400" dirty="0" smtClean="0">
                <a:solidFill>
                  <a:schemeClr val="bg1"/>
                </a:solidFill>
              </a:rPr>
              <a:t>, бережливого </a:t>
            </a:r>
            <a:r>
              <a:rPr lang="ru-RU" sz="4400" dirty="0" err="1" smtClean="0">
                <a:solidFill>
                  <a:schemeClr val="bg1"/>
                </a:solidFill>
              </a:rPr>
              <a:t>ставлення</a:t>
            </a:r>
            <a:r>
              <a:rPr lang="ru-RU" sz="4400" dirty="0" smtClean="0">
                <a:solidFill>
                  <a:schemeClr val="bg1"/>
                </a:solidFill>
              </a:rPr>
              <a:t> по </a:t>
            </a:r>
            <a:r>
              <a:rPr lang="ru-RU" sz="4400" dirty="0" err="1" smtClean="0">
                <a:solidFill>
                  <a:schemeClr val="bg1"/>
                </a:solidFill>
              </a:rPr>
              <a:t>відношенню</a:t>
            </a:r>
            <a:r>
              <a:rPr lang="ru-RU" sz="4400" dirty="0" smtClean="0">
                <a:solidFill>
                  <a:schemeClr val="bg1"/>
                </a:solidFill>
              </a:rPr>
              <a:t> до </a:t>
            </a:r>
            <a:r>
              <a:rPr lang="ru-RU" sz="4400" dirty="0" err="1" smtClean="0">
                <a:solidFill>
                  <a:schemeClr val="bg1"/>
                </a:solidFill>
              </a:rPr>
              <a:t>світу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природи</a:t>
            </a:r>
            <a:r>
              <a:rPr lang="ru-RU" sz="4400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sz="4400" dirty="0" err="1" smtClean="0">
                <a:solidFill>
                  <a:schemeClr val="bg1"/>
                </a:solidFill>
              </a:rPr>
              <a:t>спонукання</a:t>
            </a:r>
            <a:r>
              <a:rPr lang="ru-RU" sz="4400" dirty="0" smtClean="0">
                <a:solidFill>
                  <a:schemeClr val="bg1"/>
                </a:solidFill>
              </a:rPr>
              <a:t> в </a:t>
            </a:r>
            <a:r>
              <a:rPr lang="ru-RU" sz="4400" dirty="0" err="1" smtClean="0">
                <a:solidFill>
                  <a:schemeClr val="bg1"/>
                </a:solidFill>
              </a:rPr>
              <a:t>дітях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бажання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доглядати</a:t>
            </a:r>
            <a:r>
              <a:rPr lang="ru-RU" sz="4400" dirty="0" smtClean="0">
                <a:solidFill>
                  <a:schemeClr val="bg1"/>
                </a:solidFill>
              </a:rPr>
              <a:t> за природою </a:t>
            </a:r>
            <a:r>
              <a:rPr lang="ru-RU" sz="4400" dirty="0" err="1" smtClean="0">
                <a:solidFill>
                  <a:schemeClr val="bg1"/>
                </a:solidFill>
              </a:rPr>
              <a:t>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тваринами</a:t>
            </a:r>
            <a:r>
              <a:rPr lang="ru-RU" sz="4400" dirty="0" smtClean="0">
                <a:solidFill>
                  <a:schemeClr val="bg1"/>
                </a:solidFill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</a:rPr>
              <a:t>берегти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зберігати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природні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багатства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r>
              <a:rPr lang="uk-UA" dirty="0" smtClean="0">
                <a:solidFill>
                  <a:srgbClr val="FFFF00"/>
                </a:solidFill>
              </a:rPr>
              <a:t>Мета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5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inus-dlya-prezentacii-dlya-prezentac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629400" y="1714488"/>
            <a:ext cx="2057400" cy="4305312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</a:rPr>
              <a:t>Еколого-валеологічне</a:t>
            </a:r>
            <a:r>
              <a:rPr lang="uk-UA" sz="3600" dirty="0" smtClean="0">
                <a:solidFill>
                  <a:srgbClr val="002060"/>
                </a:solidFill>
              </a:rPr>
              <a:t> виховання дітей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Luda\Desktop\Малюнки до презентації\images (16).jpg"/>
          <p:cNvPicPr>
            <a:picLocks noChangeAspect="1" noChangeArrowheads="1"/>
          </p:cNvPicPr>
          <p:nvPr/>
        </p:nvPicPr>
        <p:blipFill>
          <a:blip r:embed="rId4"/>
          <a:srcRect b="45132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989.WAV">
            <a:hlinkClick r:id="" action="ppaction://media"/>
          </p:cNvPr>
          <p:cNvPicPr>
            <a:picLocks noRot="1" noChangeAspect="1"/>
          </p:cNvPicPr>
          <p:nvPr>
            <a:wavAudioFile r:embed="rId1" name="~PP398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2">
        <p:wheel spokes="8"/>
      </p:transition>
    </mc:Choice>
    <mc:Fallback xmlns="">
      <p:transition spd="slow" advTm="5632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6|3.5|3.6|3.6|3.4|3.5|3.3|3.4|3.5|3.6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591</TotalTime>
  <Words>467</Words>
  <Application>Microsoft Office PowerPoint</Application>
  <PresentationFormat>Экран (4:3)</PresentationFormat>
  <Paragraphs>115</Paragraphs>
  <Slides>26</Slides>
  <Notes>2</Notes>
  <HiddenSlides>0</HiddenSlides>
  <MMClips>9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  <vt:variant>
        <vt:lpstr>Произвольные показы</vt:lpstr>
      </vt:variant>
      <vt:variant>
        <vt:i4>2</vt:i4>
      </vt:variant>
    </vt:vector>
  </HeadingPairs>
  <TitlesOfParts>
    <vt:vector size="29" baseType="lpstr">
      <vt:lpstr>Бумажная</vt:lpstr>
      <vt:lpstr>КЗ Зеленоярський  дитячий садок «Ромашка»</vt:lpstr>
      <vt:lpstr>     Донецька область Презентація педагогічного досвіду  вихователя   КЗ Зеленоярський дитячий садок “Ромашка” Нікольського району Чернишової Алли Михайлівни  </vt:lpstr>
      <vt:lpstr>Презентация PowerPoint</vt:lpstr>
      <vt:lpstr>           Зеленоярський  дитячий садок «Ромашка»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Еколого-валеологічне виховання дітей</vt:lpstr>
      <vt:lpstr>Презентация PowerPoint</vt:lpstr>
      <vt:lpstr>             Вектори виховання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 Ми у центрі всесвіту - плекайте нас з любовью</vt:lpstr>
      <vt:lpstr>   Кожному  потрібно знати ,як йому здоровим стати </vt:lpstr>
      <vt:lpstr>Патріотичне виховання  Напрямки роботи</vt:lpstr>
      <vt:lpstr>Шляхи роботи: заняття з ознайомлення  з рідним краєм, проведення фольклорних свят, екскурсій до історичних пам’яток,  презентація фотовиставки “Вогник перемоги”, проведення Уроків мужності, бесіди, музично -театралізована діяльність, свята та розваги, образотворча діяльність… </vt:lpstr>
      <vt:lpstr>Тематичні осередки</vt:lpstr>
      <vt:lpstr>Шляхи роботи: заняття з ознайомлення  з рідним краєм, проведення фольклорних свят, екскурсій до історичних пам’яток,  презентація фотовиставки “Вогник перемоги”, проведення Уроків мужності, бесіди, музично -театралізована діяльність, свята та розваги, образотворча діяльність… </vt:lpstr>
      <vt:lpstr>Тільки той, хто любить, цінує і поважає накопичене і збережене попереднім поколінням, може любити Батьківщину, дізнатися її, стати справжнім патріотом.</vt:lpstr>
      <vt:lpstr>           Плани на майбутнє</vt:lpstr>
      <vt:lpstr>            ДЯКУЄМО ЗА УВАГУ!</vt:lpstr>
      <vt:lpstr>Произвольный показ 1</vt:lpstr>
      <vt:lpstr>Произвольный показ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Донецька область Презентація педагогічного досвіду  вихователя   КЗ Зеленоярський дитячий садок “Ромашка” Нікольського району Чернишової Алли Михайлівни</dc:title>
  <dc:creator>настя</dc:creator>
  <cp:lastModifiedBy>1</cp:lastModifiedBy>
  <cp:revision>165</cp:revision>
  <dcterms:created xsi:type="dcterms:W3CDTF">2017-09-04T17:49:35Z</dcterms:created>
  <dcterms:modified xsi:type="dcterms:W3CDTF">2020-04-06T05:48:11Z</dcterms:modified>
</cp:coreProperties>
</file>