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75" r:id="rId12"/>
    <p:sldId id="265" r:id="rId13"/>
    <p:sldId id="270" r:id="rId14"/>
    <p:sldId id="268" r:id="rId15"/>
    <p:sldId id="269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F0D"/>
    <a:srgbClr val="0066FF"/>
    <a:srgbClr val="FFFF66"/>
    <a:srgbClr val="3B30D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1" autoAdjust="0"/>
    <p:restoredTop sz="86377" autoAdjust="0"/>
  </p:normalViewPr>
  <p:slideViewPr>
    <p:cSldViewPr>
      <p:cViewPr varScale="1">
        <p:scale>
          <a:sx n="91" d="100"/>
          <a:sy n="91" d="100"/>
        </p:scale>
        <p:origin x="-8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858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96292-C9D0-43AD-9E5F-52661840DD8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CA101-75C5-424E-8CD3-9AC498656E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5536-E916-4B86-B802-D10BD72B2C2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C1C57-7E10-4BAB-AAA6-20698BCE6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Office_Word5.docx"/><Relationship Id="rId3" Type="http://schemas.openxmlformats.org/officeDocument/2006/relationships/image" Target="../media/image31.jpeg"/><Relationship Id="rId7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Office_Word3.docx"/><Relationship Id="rId5" Type="http://schemas.openxmlformats.org/officeDocument/2006/relationships/package" Target="../embeddings/_________Microsoft_Office_Word2.docx"/><Relationship Id="rId4" Type="http://schemas.openxmlformats.org/officeDocument/2006/relationships/package" Target="../embeddings/_________Microsoft_Office_Word1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0728" y="0"/>
            <a:ext cx="11124728" cy="68580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347864" y="1340768"/>
            <a:ext cx="5544616" cy="4298032"/>
          </a:xfrm>
        </p:spPr>
        <p:txBody>
          <a:bodyPr>
            <a:normAutofit/>
          </a:bodyPr>
          <a:lstStyle/>
          <a:p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Професійний  автопортрет </a:t>
            </a:r>
            <a:br>
              <a:rPr lang="uk-UA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</a:p>
          <a:p>
            <a:endParaRPr lang="uk-UA" sz="1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Драгунової Тетяни Пилипівни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404664"/>
            <a:ext cx="903649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1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Комунальний заклад Кальчицький ясла-садок Нікольської районної ради Донецької області</a:t>
            </a:r>
            <a:endParaRPr lang="ru-RU" sz="21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57150">
            <a:solidFill>
              <a:schemeClr val="bg2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Облако 15"/>
          <p:cNvSpPr/>
          <p:nvPr/>
        </p:nvSpPr>
        <p:spPr>
          <a:xfrm>
            <a:off x="107504" y="1196752"/>
            <a:ext cx="2483768" cy="2232248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Ігрові тематичні заняття</a:t>
            </a:r>
            <a:endParaRPr lang="ru-RU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7544" y="116632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Форми роботи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24" name="Облако 23"/>
          <p:cNvSpPr/>
          <p:nvPr/>
        </p:nvSpPr>
        <p:spPr>
          <a:xfrm>
            <a:off x="4716016" y="3861048"/>
            <a:ext cx="3096344" cy="2448272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Хвилинки споглядання</a:t>
            </a:r>
            <a:endParaRPr lang="ru-RU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блако 25"/>
          <p:cNvSpPr/>
          <p:nvPr/>
        </p:nvSpPr>
        <p:spPr>
          <a:xfrm>
            <a:off x="971600" y="3861048"/>
            <a:ext cx="2952328" cy="2592288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Дидактичні ігри</a:t>
            </a:r>
          </a:p>
        </p:txBody>
      </p:sp>
      <p:sp>
        <p:nvSpPr>
          <p:cNvPr id="27" name="Облако 26"/>
          <p:cNvSpPr/>
          <p:nvPr/>
        </p:nvSpPr>
        <p:spPr>
          <a:xfrm>
            <a:off x="3203848" y="1484784"/>
            <a:ext cx="2520280" cy="2304256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Заняття-фантазії</a:t>
            </a:r>
            <a:endParaRPr lang="ru-RU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блако 27"/>
          <p:cNvSpPr/>
          <p:nvPr/>
        </p:nvSpPr>
        <p:spPr>
          <a:xfrm>
            <a:off x="6300192" y="1196752"/>
            <a:ext cx="2555776" cy="2304256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Заняття-подорожі</a:t>
            </a:r>
            <a:endParaRPr lang="ru-RU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2267744" y="980728"/>
            <a:ext cx="288032" cy="2880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2555776" y="1052736"/>
            <a:ext cx="432048" cy="26642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868144" y="1052736"/>
            <a:ext cx="288032" cy="26642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588224" y="980728"/>
            <a:ext cx="360040" cy="28803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4355976" y="980728"/>
            <a:ext cx="0" cy="432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ln w="57150">
            <a:solidFill>
              <a:srgbClr val="3B30D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88640"/>
          <a:ext cx="2632075" cy="3816424"/>
        </p:xfrm>
        <a:graphic>
          <a:graphicData uri="http://schemas.openxmlformats.org/presentationml/2006/ole">
            <p:oleObj spid="_x0000_s1026" name="Документ" r:id="rId4" imgW="5925852" imgH="9150651" progId="Word.Document.12">
              <p:embed/>
            </p:oleObj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3059832" y="188640"/>
          <a:ext cx="2701925" cy="3672408"/>
        </p:xfrm>
        <a:graphic>
          <a:graphicData uri="http://schemas.openxmlformats.org/presentationml/2006/ole">
            <p:oleObj spid="_x0000_s1035" name="Документ" r:id="rId5" imgW="5925852" imgH="8915196" progId="Word.Document.12">
              <p:embed/>
            </p:oleObj>
          </a:graphicData>
        </a:graphic>
      </p:graphicFrame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6084168" y="188640"/>
          <a:ext cx="2657475" cy="3672408"/>
        </p:xfrm>
        <a:graphic>
          <a:graphicData uri="http://schemas.openxmlformats.org/presentationml/2006/ole">
            <p:oleObj spid="_x0000_s1042" name="Документ" r:id="rId6" imgW="5982234" imgH="9150651" progId="Word.Document.12">
              <p:embed/>
            </p:oleObj>
          </a:graphicData>
        </a:graphic>
      </p:graphicFrame>
      <p:graphicFrame>
        <p:nvGraphicFramePr>
          <p:cNvPr id="1043" name="Object 19"/>
          <p:cNvGraphicFramePr>
            <a:graphicFrameLocks noChangeAspect="1"/>
          </p:cNvGraphicFramePr>
          <p:nvPr/>
        </p:nvGraphicFramePr>
        <p:xfrm>
          <a:off x="1403648" y="3212976"/>
          <a:ext cx="2701925" cy="3645024"/>
        </p:xfrm>
        <a:graphic>
          <a:graphicData uri="http://schemas.openxmlformats.org/presentationml/2006/ole">
            <p:oleObj spid="_x0000_s1043" name="Документ" r:id="rId7" imgW="5925852" imgH="8915196" progId="Word.Document.12">
              <p:embed/>
            </p:oleObj>
          </a:graphicData>
        </a:graphic>
      </p:graphicFrame>
      <p:graphicFrame>
        <p:nvGraphicFramePr>
          <p:cNvPr id="1044" name="Object 20"/>
          <p:cNvGraphicFramePr>
            <a:graphicFrameLocks noChangeAspect="1"/>
          </p:cNvGraphicFramePr>
          <p:nvPr/>
        </p:nvGraphicFramePr>
        <p:xfrm>
          <a:off x="4860032" y="3212976"/>
          <a:ext cx="2598737" cy="3645024"/>
        </p:xfrm>
        <a:graphic>
          <a:graphicData uri="http://schemas.openxmlformats.org/presentationml/2006/ole">
            <p:oleObj spid="_x0000_s1044" name="Документ" r:id="rId8" imgW="5925852" imgH="9266756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ln w="57150">
            <a:solidFill>
              <a:srgbClr val="7030A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Результати педагогічного пошуку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26876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• ТВОРЧА  МАЙСТЕРНЯ;</a:t>
            </a:r>
          </a:p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МЕТОДИЧНА  ДІЯЛЬНІСТЬ (участь у семінарах, педагогічних радах);</a:t>
            </a:r>
          </a:p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УЧАСТЬ У КОНКУРСАХ І КОЛЕКТИВНИХ ПЕРЕГЛЯДАХ;</a:t>
            </a:r>
          </a:p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СВЯТКОВЕ  РОЗМАЇТТЯ;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34888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СПОРТИВНІ  РОЗВАГИ;</a:t>
            </a:r>
          </a:p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РОБОТА  З  БАТЬКАМИ.</a:t>
            </a: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5" name="Рисунок 14" descr="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284984"/>
            <a:ext cx="3672408" cy="280831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Рисунок 15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3744416" cy="280831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187707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Методична діяльність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3"/>
            <a:ext cx="2387515" cy="3096343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79267"/>
            <a:ext cx="2376264" cy="30787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628800"/>
            <a:ext cx="2376264" cy="30963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908720"/>
            <a:ext cx="2376263" cy="30963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761657"/>
            <a:ext cx="2376264" cy="3096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AB2F0D"/>
            </a:solidFill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836712"/>
            <a:ext cx="2339752" cy="3600400"/>
          </a:xfrm>
          <a:prstGeom prst="rect">
            <a:avLst/>
          </a:prstGeom>
          <a:solidFill>
            <a:srgbClr val="0066FF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2492896"/>
            <a:ext cx="2376264" cy="309634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3839714"/>
            <a:ext cx="2324869" cy="3018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3B30D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ln w="57150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Педагогічна скарбничка</a:t>
            </a:r>
            <a:r>
              <a:rPr lang="uk-UA" b="1" dirty="0" smtClean="0"/>
              <a:t/>
            </a:r>
            <a:br>
              <a:rPr lang="uk-UA" b="1" dirty="0" smtClean="0"/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8" name="Рисунок 17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077072"/>
            <a:ext cx="1296144" cy="1728192"/>
          </a:xfrm>
          <a:prstGeom prst="rect">
            <a:avLst/>
          </a:prstGeom>
        </p:spPr>
      </p:pic>
      <p:pic>
        <p:nvPicPr>
          <p:cNvPr id="21" name="Рисунок 20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1944216" cy="266052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22" name="Рисунок 21" descr="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7736" y="908720"/>
            <a:ext cx="2376264" cy="131346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24" name="Рисунок 23" descr="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980728"/>
            <a:ext cx="2545862" cy="1906711"/>
          </a:xfrm>
          <a:prstGeom prst="rect">
            <a:avLst/>
          </a:prstGeom>
        </p:spPr>
      </p:pic>
      <p:pic>
        <p:nvPicPr>
          <p:cNvPr id="25" name="Рисунок 24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3212976"/>
            <a:ext cx="1800200" cy="2880320"/>
          </a:xfrm>
          <a:prstGeom prst="rect">
            <a:avLst/>
          </a:prstGeom>
          <a:ln w="76200">
            <a:solidFill>
              <a:srgbClr val="3B30D0"/>
            </a:solidFill>
          </a:ln>
        </p:spPr>
      </p:pic>
      <p:pic>
        <p:nvPicPr>
          <p:cNvPr id="19" name="Рисунок 18" descr="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1720" y="5157192"/>
            <a:ext cx="2520280" cy="1700808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17" name="Рисунок 16" descr="1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2" y="4108994"/>
            <a:ext cx="1840037" cy="2749006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20" name="Рисунок 19" descr="1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72200" y="2492896"/>
            <a:ext cx="2627784" cy="216024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3" name="Рисунок 22" descr="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4048" y="908720"/>
            <a:ext cx="1564392" cy="244827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26" name="Рисунок 25" descr="2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03848" y="3068960"/>
            <a:ext cx="2411760" cy="1872208"/>
          </a:xfrm>
          <a:prstGeom prst="rect">
            <a:avLst/>
          </a:prstGeom>
          <a:ln w="76200">
            <a:solidFill>
              <a:srgbClr val="AB2F0D"/>
            </a:solidFill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 назван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209309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Святкове розмаїття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08720"/>
            <a:ext cx="4032448" cy="576064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3" name="Рисунок 12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4581128"/>
            <a:ext cx="3312368" cy="201622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4" name="Рисунок 13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908720"/>
            <a:ext cx="3456384" cy="2304256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pic>
        <p:nvPicPr>
          <p:cNvPr id="15" name="Рисунок 14" descr="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204864"/>
            <a:ext cx="3312368" cy="266429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0"/>
            <a:ext cx="714375" cy="1190625"/>
          </a:xfrm>
          <a:prstGeom prst="rect">
            <a:avLst/>
          </a:prstGeom>
          <a:noFill/>
        </p:spPr>
      </p:pic>
      <p:pic>
        <p:nvPicPr>
          <p:cNvPr id="9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25144"/>
            <a:ext cx="714375" cy="1190625"/>
          </a:xfrm>
          <a:prstGeom prst="rect">
            <a:avLst/>
          </a:prstGeom>
          <a:noFill/>
        </p:spPr>
      </p:pic>
      <p:pic>
        <p:nvPicPr>
          <p:cNvPr id="10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725144"/>
            <a:ext cx="714375" cy="1190625"/>
          </a:xfrm>
          <a:prstGeom prst="rect">
            <a:avLst/>
          </a:prstGeom>
          <a:noFill/>
        </p:spPr>
      </p:pic>
      <p:pic>
        <p:nvPicPr>
          <p:cNvPr id="11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908720"/>
            <a:ext cx="714375" cy="1190625"/>
          </a:xfrm>
          <a:prstGeom prst="rect">
            <a:avLst/>
          </a:prstGeom>
          <a:noFill/>
        </p:spPr>
      </p:pic>
      <p:pic>
        <p:nvPicPr>
          <p:cNvPr id="16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24744"/>
            <a:ext cx="714375" cy="1190625"/>
          </a:xfrm>
          <a:prstGeom prst="rect">
            <a:avLst/>
          </a:prstGeom>
          <a:noFill/>
        </p:spPr>
      </p:pic>
      <p:pic>
        <p:nvPicPr>
          <p:cNvPr id="17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176784" y="-349201"/>
            <a:ext cx="714375" cy="1412776"/>
          </a:xfrm>
          <a:prstGeom prst="rect">
            <a:avLst/>
          </a:prstGeom>
          <a:noFill/>
        </p:spPr>
      </p:pic>
      <p:pic>
        <p:nvPicPr>
          <p:cNvPr id="18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25029" y="5740883"/>
            <a:ext cx="792088" cy="1442146"/>
          </a:xfrm>
          <a:prstGeom prst="rect">
            <a:avLst/>
          </a:prstGeom>
          <a:noFill/>
        </p:spPr>
      </p:pic>
      <p:pic>
        <p:nvPicPr>
          <p:cNvPr id="19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284984"/>
            <a:ext cx="714375" cy="1190625"/>
          </a:xfrm>
          <a:prstGeom prst="rect">
            <a:avLst/>
          </a:prstGeom>
          <a:noFill/>
        </p:spPr>
      </p:pic>
      <p:pic>
        <p:nvPicPr>
          <p:cNvPr id="20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284984"/>
            <a:ext cx="792088" cy="1190625"/>
          </a:xfrm>
          <a:prstGeom prst="rect">
            <a:avLst/>
          </a:prstGeom>
          <a:noFill/>
        </p:spPr>
      </p:pic>
      <p:pic>
        <p:nvPicPr>
          <p:cNvPr id="21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089216" y="-212961"/>
            <a:ext cx="764704" cy="1190625"/>
          </a:xfrm>
          <a:prstGeom prst="rect">
            <a:avLst/>
          </a:prstGeom>
          <a:noFill/>
        </p:spPr>
      </p:pic>
      <p:pic>
        <p:nvPicPr>
          <p:cNvPr id="22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8191500" y="-238125"/>
            <a:ext cx="714375" cy="1190625"/>
          </a:xfrm>
          <a:prstGeom prst="rect">
            <a:avLst/>
          </a:prstGeom>
          <a:noFill/>
        </p:spPr>
      </p:pic>
      <p:pic>
        <p:nvPicPr>
          <p:cNvPr id="23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497757" y="5905500"/>
            <a:ext cx="714375" cy="1190625"/>
          </a:xfrm>
          <a:prstGeom prst="rect">
            <a:avLst/>
          </a:prstGeom>
          <a:noFill/>
        </p:spPr>
      </p:pic>
      <p:pic>
        <p:nvPicPr>
          <p:cNvPr id="24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721893" y="5905500"/>
            <a:ext cx="714375" cy="1190625"/>
          </a:xfrm>
          <a:prstGeom prst="rect">
            <a:avLst/>
          </a:prstGeom>
          <a:noFill/>
        </p:spPr>
      </p:pic>
      <p:pic>
        <p:nvPicPr>
          <p:cNvPr id="25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802013" y="5905500"/>
            <a:ext cx="714375" cy="1190625"/>
          </a:xfrm>
          <a:prstGeom prst="rect">
            <a:avLst/>
          </a:prstGeom>
          <a:noFill/>
        </p:spPr>
      </p:pic>
      <p:pic>
        <p:nvPicPr>
          <p:cNvPr id="26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882133" y="5905500"/>
            <a:ext cx="714375" cy="1190625"/>
          </a:xfrm>
          <a:prstGeom prst="rect">
            <a:avLst/>
          </a:prstGeom>
          <a:noFill/>
        </p:spPr>
      </p:pic>
      <p:pic>
        <p:nvPicPr>
          <p:cNvPr id="27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06269" y="5905500"/>
            <a:ext cx="714375" cy="1190625"/>
          </a:xfrm>
          <a:prstGeom prst="rect">
            <a:avLst/>
          </a:prstGeom>
          <a:noFill/>
        </p:spPr>
      </p:pic>
      <p:pic>
        <p:nvPicPr>
          <p:cNvPr id="28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347988" y="5875354"/>
            <a:ext cx="714375" cy="1190625"/>
          </a:xfrm>
          <a:prstGeom prst="rect">
            <a:avLst/>
          </a:prstGeom>
          <a:noFill/>
        </p:spPr>
      </p:pic>
      <p:pic>
        <p:nvPicPr>
          <p:cNvPr id="29" name="Picture 14" descr="C:\Users\Metodkabinet\Desktop\ДНЗ-фонограми\анімашки\zvezdia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6417" y="5667375"/>
            <a:ext cx="827584" cy="11906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4722e7ea27a9750e4e5df48f0da2dfd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>
            <a:solidFill>
              <a:srgbClr val="FFFF66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Содержимое 15" descr="0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0"/>
            <a:ext cx="5544616" cy="6858000"/>
          </a:xfrm>
          <a:ln w="76200"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95536" y="332656"/>
            <a:ext cx="1584176" cy="6120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b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13" y="0"/>
            <a:ext cx="9143999" cy="685800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52703" y="3244334"/>
            <a:ext cx="57912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r"/>
            <a:endParaRPr lang="uk-UA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57150"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596267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l"/>
            <a:r>
              <a:rPr lang="uk-UA" sz="4300" b="1" dirty="0" smtClean="0">
                <a:latin typeface="Times New Roman" pitchFamily="18" charset="0"/>
                <a:cs typeface="Times New Roman" pitchFamily="18" charset="0"/>
              </a:rPr>
              <a:t>		   </a:t>
            </a:r>
            <a:r>
              <a:rPr lang="uk-UA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Візитна картка</a:t>
            </a:r>
            <a:r>
              <a:rPr lang="uk-UA" sz="4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4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4000" b="1" i="1" dirty="0" err="1" smtClean="0">
                <a:solidFill>
                  <a:srgbClr val="3B30D0"/>
                </a:solidFill>
                <a:latin typeface="Times New Roman" pitchFamily="18" charset="0"/>
                <a:cs typeface="Times New Roman" pitchFamily="18" charset="0"/>
              </a:rPr>
              <a:t>Драгунова</a:t>
            </a:r>
            <a:r>
              <a:rPr lang="uk-UA" sz="4000" b="1" i="1" dirty="0" smtClean="0">
                <a:solidFill>
                  <a:srgbClr val="3B30D0"/>
                </a:solidFill>
                <a:latin typeface="Times New Roman" pitchFamily="18" charset="0"/>
                <a:cs typeface="Times New Roman" pitchFamily="18" charset="0"/>
              </a:rPr>
              <a:t> Тетяна Пилипівна                             </a:t>
            </a: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			</a:t>
            </a:r>
            <a:r>
              <a:rPr lang="uk-UA" sz="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День народження 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23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січня 1950 року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Освіта 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середньо-спеціальна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Макіївське педагогічне училище, 1985р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Спеціальність за дипломом 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       Вихователь дитячого садка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Місце роботи 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Кальчицький ясла-садок</a:t>
            </a:r>
            <a:b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Нікольської районної ради Донецької області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Педагогічний стаж 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38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р.</a:t>
            </a:r>
            <a: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6vbPtkdD2vfl9fvIjYIxRA_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708920"/>
            <a:ext cx="2404156" cy="28819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13" y="0"/>
            <a:ext cx="9143999" cy="6858000"/>
          </a:xfrm>
          <a:blipFill>
            <a:blip r:embed="rId3" cstate="print"/>
            <a:tile tx="0" ty="0" sx="100000" sy="100000" flip="none" algn="tl"/>
          </a:blipFill>
          <a:ln w="7620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про 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</a:t>
            </a:r>
            <a:r>
              <a:rPr lang="uk-U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іту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700808"/>
            <a:ext cx="7873668" cy="4548279"/>
          </a:xfrm>
          <a:prstGeom prst="rect">
            <a:avLst/>
          </a:prstGeom>
          <a:solidFill>
            <a:srgbClr val="0066FF"/>
          </a:solidFill>
          <a:ln w="57150">
            <a:solidFill>
              <a:srgbClr val="7030A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rgbClr val="7030A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Курси підвищення </a:t>
            </a:r>
            <a:r>
              <a:rPr lang="uk-UA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212976"/>
            <a:ext cx="4788646" cy="3481659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2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268760"/>
            <a:ext cx="4770078" cy="3468159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32656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Відомості про результати попередніх атестацій</a:t>
            </a:r>
            <a: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b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b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uk-UA" sz="33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33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відповідає займаній</a:t>
            </a:r>
            <a:br>
              <a:rPr lang="uk-UA" sz="33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3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посаді та раніше</a:t>
            </a:r>
            <a:br>
              <a:rPr lang="uk-UA" sz="33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3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присвоєному 9 </a:t>
            </a:r>
            <a:br>
              <a:rPr lang="uk-UA" sz="33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3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тарифному розряду</a:t>
            </a:r>
            <a:endParaRPr lang="ru-RU" sz="33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PhotoFunia-1585639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3960440" cy="5445074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97352"/>
          </a:xfrm>
        </p:spPr>
        <p:txBody>
          <a:bodyPr>
            <a:normAutofit/>
          </a:bodyPr>
          <a:lstStyle/>
          <a:p>
            <a:pPr algn="l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Мої досягнення</a:t>
            </a:r>
            <a:b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 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9664" y="1124744"/>
            <a:ext cx="3024336" cy="4176464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2 0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060848"/>
            <a:ext cx="3044200" cy="420389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3 0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36912"/>
            <a:ext cx="3069007" cy="4221088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76200"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79512"/>
            <a:ext cx="9144000" cy="38884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педагогічне кредо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Якщо хочеш, щоб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ятали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к-</a:t>
            </a:r>
            <a:b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вирощуй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хочеш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ятали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довго-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посади дерево.</a:t>
            </a:r>
            <a:b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Якщо хочеш, щоб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ятали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ічно-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 дітей. </a:t>
            </a:r>
            <a:r>
              <a:rPr lang="uk-UA" sz="31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2984" y="4365104"/>
            <a:ext cx="3290152" cy="234888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7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365104"/>
            <a:ext cx="3248825" cy="2362108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28575"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Проблема над якою працюю: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8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“Логіко-математичний</a:t>
            </a:r>
            <a:r>
              <a:rPr lang="uk-UA" sz="38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розвиток дітей дошкільного </a:t>
            </a:r>
            <a:r>
              <a:rPr lang="uk-UA" sz="38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віку”</a:t>
            </a:r>
            <a:r>
              <a:rPr lang="uk-UA" sz="38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800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hotoFunia-1585640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708920"/>
            <a:ext cx="2808312" cy="3672408"/>
          </a:xfrm>
          <a:prstGeom prst="rect">
            <a:avLst/>
          </a:prstGeom>
          <a:ln w="57150">
            <a:solidFill>
              <a:srgbClr val="AB2F0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PhotoFunia-15856409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708920"/>
            <a:ext cx="2944960" cy="3717032"/>
          </a:xfrm>
          <a:prstGeom prst="rect">
            <a:avLst/>
          </a:prstGeom>
          <a:ln w="57150">
            <a:solidFill>
              <a:srgbClr val="AB2F0D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6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2708920"/>
            <a:ext cx="2774534" cy="3717032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ln w="38100"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6408712"/>
          </a:xfrm>
          <a:ln w="28575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Актуальність теми          </a:t>
            </a:r>
            <a:r>
              <a:rPr lang="uk-UA" sz="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Поняття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“Розвиток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математичних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здібностей”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є досить складним, комплексним і багатоаспектним. Воно складається з взаємозалежних і взаємообумовлених уявлень про простір, форму, величину, час, кількість, їх властивості і відносини, які необхідні для формування у дитини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“життєвих”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“наукових”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понять.                                   .                                                             	Під математичним розвитком дошкільнят розуміються якісні зміни пізнавальної діяльності дитини, які відбуваються в результаті формування елементарних математичних уявлень і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пов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заних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з ними логічних операцій. Математичний розвиток – значущий компонент у формуванні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“картини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світу”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дитини.                                            .                    </a:t>
            </a:r>
            <a:br>
              <a:rPr lang="uk-UA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	Формуванню у дитини математичних уявлень сприяє використання різноманітних дидактичних ігор. У грі дитина здобуває нові знання, уміння, навички. Ігри, що сприяють розвитку сприйняття, уваги,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ят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і, мислення, розвитку творчих здібностей, спрямовані на розумовий розвиток дошкільника в цілому.                                    </a:t>
            </a:r>
            <a:endParaRPr lang="ru-RU" sz="1900" dirty="0"/>
          </a:p>
        </p:txBody>
      </p:sp>
      <p:pic>
        <p:nvPicPr>
          <p:cNvPr id="5" name="Рисунок 4" descr="amflog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8264" y="332656"/>
            <a:ext cx="1656184" cy="122413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89</Words>
  <Application>Microsoft Office PowerPoint</Application>
  <PresentationFormat>Экран (4:3)</PresentationFormat>
  <Paragraphs>40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Документ</vt:lpstr>
      <vt:lpstr>Слайд 1</vt:lpstr>
      <vt:lpstr>     Візитна картка            Драгунова Тетяна Пилипівна                                                     • День народження -  23 січня 1950 року                                                        • Освіта -  середньо-спеціальна                                                        Макіївське педагогічне училище, 1985р.                                                        • Спеціальність за дипломом –            Вихователь дитячого садка                                                        • Місце роботи – КЗ Кальчицький ясла-садок                                                        Нікольської районної ради Донецької області                                                        • Педагогічний стаж – 38 р. </vt:lpstr>
      <vt:lpstr>Документи  про  освіту</vt:lpstr>
      <vt:lpstr> Курси підвищення кваліфікаці </vt:lpstr>
      <vt:lpstr>Слайд 5</vt:lpstr>
      <vt:lpstr>Мої досягнення      </vt:lpstr>
      <vt:lpstr>        Моє педагогічне кредо Якщо хочеш, щоб пам’ятали рік- вирощуй квіти. Якщо хочеш, щоб пам’ятали довго- посади дерево. Якщо хочеш, щоб пам’ятали вічно-  вчи дітей.   </vt:lpstr>
      <vt:lpstr>Проблема над якою працюю: “Логіко-математичний розвиток дітей дошкільного віку” </vt:lpstr>
      <vt:lpstr>    Актуальність теми          .  Поняття “Розвиток математичних здібностей” є досить складним, комплексним і багатоаспектним. Воно складається з взаємозалежних і взаємообумовлених уявлень про простір, форму, величину, час, кількість, їх властивості і відносини, які необхідні для формування у дитини “життєвих” і “наукових” понять.                                   .                                                              Під математичним розвитком дошкільнят розуміються якісні зміни пізнавальної діяльності дитини, які відбуваються в результаті формування елементарних математичних уявлень і пов’язаних з ними логічних операцій. Математичний розвиток – значущий компонент у формуванні “картини світу” дитини.                                            .                      Формуванню у дитини математичних уявлень сприяє використання різноманітних дидактичних ігор. У грі дитина здобуває нові знання, уміння, навички. Ігри, що сприяють розвитку сприйняття, уваги, пам’яті, мислення, розвитку творчих здібностей, спрямовані на розумовий розвиток дошкільника в цілому.                                    </vt:lpstr>
      <vt:lpstr>Слайд 10</vt:lpstr>
      <vt:lpstr>Слайд 11</vt:lpstr>
      <vt:lpstr>Результати педагогічного пошуку </vt:lpstr>
      <vt:lpstr>Методична діяльність</vt:lpstr>
      <vt:lpstr>Педагогічна скарбничка </vt:lpstr>
      <vt:lpstr>Святкове розмаїття</vt:lpstr>
      <vt:lpstr>Слайд 16</vt:lpstr>
      <vt:lpstr>Слайд 17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здоров’язбережувальних технологій                                                     у КЗ Кальчицький ясла-сдок</dc:title>
  <dc:creator>пк</dc:creator>
  <cp:lastModifiedBy>admin</cp:lastModifiedBy>
  <cp:revision>175</cp:revision>
  <dcterms:created xsi:type="dcterms:W3CDTF">2015-12-22T15:58:18Z</dcterms:created>
  <dcterms:modified xsi:type="dcterms:W3CDTF">2020-03-31T11:43:54Z</dcterms:modified>
</cp:coreProperties>
</file>