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56" r:id="rId3"/>
    <p:sldId id="257" r:id="rId4"/>
    <p:sldId id="271" r:id="rId5"/>
    <p:sldId id="272" r:id="rId6"/>
    <p:sldId id="261" r:id="rId7"/>
    <p:sldId id="260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  <p:sldId id="273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A1BF-2BFF-4F2F-AF62-411B0A96A2B8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27492-2CBE-4659-8B91-0665BF77E1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6134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Греджева Наталя Олександрівна,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Греджева Наталя Олександрівна,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Греджева Наталя Олександрівна,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Греджева Наталя Олександрівна,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Греджева Наталя Олександрівна,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Греджева Наталя Олександрівна,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Греджева Наталя Олександрівна,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Греджева Наталя Олександрівна,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Греджева Наталя Олександрівна,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Греджева Наталя Олександрівна,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Греджева Наталя Олександрівна,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sldNum="0" hd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Греджева Наталя Олександрівна,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-powerpoint-templates-design.com/free-powerpoint-templates-design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7187"/>
            <a:ext cx="9144000" cy="149173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-21771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9" y="2048381"/>
            <a:ext cx="66384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err="1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Греджева</a:t>
            </a: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Наталя </a:t>
            </a:r>
            <a:r>
              <a:rPr lang="uk-UA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Олександрівна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</a:t>
            </a: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1979 року народження</a:t>
            </a:r>
            <a:r>
              <a:rPr kumimoji="0" lang="en-US" altLang="ko-KR" sz="3200" b="1" i="1" dirty="0" smtClean="0">
                <a:solidFill>
                  <a:schemeClr val="accent4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endParaRPr kumimoji="0" lang="en-US" altLang="ko-KR" sz="3200" b="1" i="1" dirty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059832" y="1402050"/>
            <a:ext cx="5982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Звіт портфоліо 2020</a:t>
            </a:r>
            <a:endParaRPr lang="en-US" altLang="ko-KR" sz="3200" b="1" i="1" dirty="0" smtClean="0">
              <a:solidFill>
                <a:schemeClr val="accent4">
                  <a:lumMod val="50000"/>
                </a:schemeClr>
              </a:solidFill>
              <a:latin typeface="Aharoni" panose="02010803020104030203" pitchFamily="2" charset="-79"/>
              <a:ea typeface="맑은 고딕" pitchFamily="50" charset="-127"/>
              <a:cs typeface="Aharoni" panose="02010803020104030203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967335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методист комунального закладу «Методичний </a:t>
            </a:r>
            <a:endParaRPr lang="uk-UA" b="1" i="1" dirty="0" smtClean="0">
              <a:solidFill>
                <a:schemeClr val="accent4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центр </a:t>
            </a:r>
            <a:r>
              <a:rPr lang="uk-UA" b="1" i="1" dirty="0" err="1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 районної ради </a:t>
            </a: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Донецької </a:t>
            </a:r>
            <a:r>
              <a:rPr lang="uk-UA" b="1" i="1" dirty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області</a:t>
            </a:r>
            <a:r>
              <a:rPr lang="uk-UA" b="1" i="1" dirty="0" smtClean="0">
                <a:solidFill>
                  <a:schemeClr val="accent4">
                    <a:lumMod val="50000"/>
                  </a:schemeClr>
                </a:solidFill>
                <a:latin typeface="Times New Roman"/>
                <a:ea typeface="Times New Roman"/>
              </a:rPr>
              <a:t>» </a:t>
            </a:r>
          </a:p>
          <a:p>
            <a:pPr algn="just">
              <a:spcAft>
                <a:spcPts val="0"/>
              </a:spcAft>
            </a:pPr>
            <a:endParaRPr lang="ru-RU" b="1" i="1" dirty="0">
              <a:solidFill>
                <a:schemeClr val="accent4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ÐÐ°ÑÐ°ÑÐ° ÐÐ°Ð²Ð¸Ð´ÐµÐ½ÐºÐ¾ (ÐÑÐµÐ´Ð¶ÐµÐ²Ð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06" y="1183927"/>
            <a:ext cx="2736102" cy="274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936104"/>
          </a:xfrm>
        </p:spPr>
        <p:txBody>
          <a:bodyPr/>
          <a:lstStyle/>
          <a:p>
            <a:pPr algn="ctr"/>
            <a:r>
              <a:rPr lang="uk-UA" sz="2800" i="1" dirty="0">
                <a:solidFill>
                  <a:srgbClr val="7030A0"/>
                </a:solidFill>
                <a:latin typeface="Times New Roman"/>
                <a:ea typeface="Calibri"/>
              </a:rPr>
              <a:t>З</a:t>
            </a:r>
            <a:r>
              <a:rPr lang="uk-UA" sz="2800" i="1" dirty="0" smtClean="0">
                <a:solidFill>
                  <a:srgbClr val="7030A0"/>
                </a:solidFill>
                <a:latin typeface="Times New Roman"/>
                <a:ea typeface="Calibri"/>
              </a:rPr>
              <a:t>аходи </a:t>
            </a:r>
            <a:r>
              <a:rPr lang="uk-UA" sz="2800" i="1" dirty="0">
                <a:solidFill>
                  <a:srgbClr val="7030A0"/>
                </a:solidFill>
                <a:latin typeface="Times New Roman"/>
                <a:ea typeface="Calibri"/>
              </a:rPr>
              <a:t/>
            </a:r>
            <a:br>
              <a:rPr lang="uk-UA" sz="2800" i="1" dirty="0">
                <a:solidFill>
                  <a:srgbClr val="7030A0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432047"/>
          </a:xfrm>
        </p:spPr>
        <p:txBody>
          <a:bodyPr/>
          <a:lstStyle/>
          <a:p>
            <a:pPr lvl="0"/>
            <a:r>
              <a:rPr lang="uk-UA" sz="2800" b="1" i="1" dirty="0">
                <a:solidFill>
                  <a:srgbClr val="7030A0"/>
                </a:solidFill>
                <a:latin typeface="Times New Roman"/>
                <a:ea typeface="Calibri"/>
                <a:cs typeface="Arial" pitchFamily="34" charset="0"/>
              </a:rPr>
              <a:t>методичного об</a:t>
            </a:r>
            <a:r>
              <a:rPr lang="ru-RU" sz="2800" b="1" i="1" dirty="0">
                <a:solidFill>
                  <a:srgbClr val="7030A0"/>
                </a:solidFill>
                <a:latin typeface="Times New Roman"/>
                <a:ea typeface="Calibri"/>
                <a:cs typeface="Arial" pitchFamily="34" charset="0"/>
              </a:rPr>
              <a:t>’</a:t>
            </a:r>
            <a:r>
              <a:rPr lang="uk-UA" sz="2800" b="1" i="1" dirty="0">
                <a:solidFill>
                  <a:srgbClr val="7030A0"/>
                </a:solidFill>
                <a:latin typeface="Times New Roman"/>
                <a:ea typeface="Calibri"/>
                <a:cs typeface="Arial" pitchFamily="34" charset="0"/>
              </a:rPr>
              <a:t>єднання шкільних бібліотекарів</a:t>
            </a:r>
            <a:endParaRPr lang="ru-RU" dirty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124744"/>
            <a:ext cx="8229600" cy="5036204"/>
          </a:xfrm>
        </p:spPr>
        <p:txBody>
          <a:bodyPr/>
          <a:lstStyle/>
          <a:p>
            <a:pPr lvl="0" indent="449580"/>
            <a:r>
              <a:rPr lang="uk-UA" sz="2000" b="1" i="1" u="sng" dirty="0">
                <a:solidFill>
                  <a:srgbClr val="7030A0"/>
                </a:solidFill>
                <a:latin typeface="Times New Roman"/>
                <a:ea typeface="Calibri"/>
              </a:rPr>
              <a:t>2018-2019 </a:t>
            </a:r>
            <a:r>
              <a:rPr lang="uk-UA" sz="2000" b="1" i="1" u="sng" dirty="0" err="1">
                <a:solidFill>
                  <a:srgbClr val="7030A0"/>
                </a:solidFill>
                <a:latin typeface="Times New Roman"/>
                <a:ea typeface="Calibri"/>
              </a:rPr>
              <a:t>н.р</a:t>
            </a:r>
            <a:r>
              <a:rPr lang="uk-UA" sz="2000" b="1" i="1" u="sng" dirty="0">
                <a:solidFill>
                  <a:srgbClr val="7030A0"/>
                </a:solidFill>
                <a:latin typeface="Times New Roman"/>
                <a:ea typeface="Calibri"/>
              </a:rPr>
              <a:t>.</a:t>
            </a:r>
            <a:endParaRPr lang="ru-RU" sz="20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uk-UA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- обмін досвідом «Підтримка іміджу дитячого читання в умовах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комп’ютеризації  шкільних </a:t>
            </a:r>
            <a:r>
              <a:rPr lang="uk-UA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бібліотек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 </a:t>
            </a:r>
            <a:endParaRPr lang="ru-RU" sz="2000" b="1" i="1" dirty="0">
              <a:solidFill>
                <a:srgbClr val="4F81BD">
                  <a:lumMod val="20000"/>
                  <a:lumOff val="80000"/>
                </a:srgbClr>
              </a:solidFill>
              <a:latin typeface="Times New Roman"/>
              <a:ea typeface="Times New Roman"/>
            </a:endParaRPr>
          </a:p>
          <a:p>
            <a:pPr lvl="0" algn="just"/>
            <a:r>
              <a:rPr lang="uk-UA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- майстер-клас «Веб-сайт –обличчя успіху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endParaRPr lang="ru-RU" sz="2000" b="1" i="1" dirty="0">
              <a:solidFill>
                <a:srgbClr val="4F81BD">
                  <a:lumMod val="20000"/>
                  <a:lumOff val="80000"/>
                </a:srgbClr>
              </a:solidFill>
              <a:latin typeface="Times New Roman"/>
              <a:ea typeface="Times New Roman"/>
            </a:endParaRPr>
          </a:p>
          <a:p>
            <a:pPr lvl="0" algn="just"/>
            <a:r>
              <a:rPr lang="uk-UA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- семінар-практикум «Впровадження Універсальної десяткової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класифікації </a:t>
            </a:r>
            <a:r>
              <a:rPr lang="uk-UA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бібліотеках </a:t>
            </a:r>
            <a:r>
              <a:rPr lang="uk-UA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закладів загальної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середньої           </a:t>
            </a:r>
            <a:r>
              <a:rPr lang="uk-UA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освіти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endParaRPr lang="ru-RU" sz="2000" b="1" i="1" dirty="0">
              <a:solidFill>
                <a:srgbClr val="4F81BD">
                  <a:lumMod val="20000"/>
                  <a:lumOff val="80000"/>
                </a:srgbClr>
              </a:solidFill>
              <a:latin typeface="Times New Roman"/>
              <a:ea typeface="Times New Roman"/>
            </a:endParaRPr>
          </a:p>
          <a:p>
            <a:pPr lvl="0" algn="just"/>
            <a:r>
              <a:rPr lang="uk-UA" sz="2000" b="1" i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- школа </a:t>
            </a:r>
            <a:r>
              <a:rPr lang="uk-UA" sz="2000" b="1" i="1" dirty="0">
                <a:solidFill>
                  <a:prstClr val="black"/>
                </a:solidFill>
                <a:latin typeface="Times New Roman"/>
                <a:ea typeface="Times New Roman"/>
              </a:rPr>
              <a:t>молодого </a:t>
            </a:r>
            <a:r>
              <a:rPr lang="uk-UA" sz="2000" b="1" i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бібліотекаря</a:t>
            </a:r>
            <a:r>
              <a:rPr lang="uk-UA" sz="2000" b="1" i="1" dirty="0">
                <a:solidFill>
                  <a:srgbClr val="4F81BD">
                    <a:lumMod val="20000"/>
                    <a:lumOff val="80000"/>
                  </a:srgbClr>
                </a:solidFill>
                <a:latin typeface="Times New Roman"/>
                <a:ea typeface="Times New Roman"/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«Імідж шкільної бібліотеки»</a:t>
            </a:r>
          </a:p>
          <a:p>
            <a:pPr lvl="0" algn="just"/>
            <a:endParaRPr lang="ru-RU" sz="1600" b="1" i="1" dirty="0">
              <a:solidFill>
                <a:srgbClr val="4F81BD">
                  <a:lumMod val="20000"/>
                  <a:lumOff val="80000"/>
                </a:srgbClr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D:\Desktop\фотки\2018-19\31.10.18\DSC017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45" y="3980492"/>
            <a:ext cx="24012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hlinkClick r:id="rId3"/>
          </p:cNvPr>
          <p:cNvSpPr txBox="1"/>
          <p:nvPr/>
        </p:nvSpPr>
        <p:spPr>
          <a:xfrm>
            <a:off x="0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D:\Desktop\фотки\2018-19\фото 23.03.2019\DSC017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3922" y="4000708"/>
            <a:ext cx="249681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фотки\2018-19\фото 23.03.2019\DSC017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74542"/>
            <a:ext cx="27363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22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i="1" dirty="0" smtClean="0">
                <a:solidFill>
                  <a:srgbClr val="7030A0"/>
                </a:solidFill>
              </a:rPr>
              <a:t>Участь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76064"/>
          </a:xfrm>
        </p:spPr>
        <p:txBody>
          <a:bodyPr/>
          <a:lstStyle/>
          <a:p>
            <a:pPr algn="ctr"/>
            <a:r>
              <a:rPr lang="uk-UA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шкільних бібліотекарів в обласних конкурсах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395536" y="1556792"/>
            <a:ext cx="8301608" cy="4536504"/>
          </a:xfrm>
        </p:spPr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uk-UA" sz="18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2019 рік:</a:t>
            </a:r>
            <a:endParaRPr lang="ru-RU" sz="1800" b="1" i="1" dirty="0" smtClean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1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) конкурс </a:t>
            </a:r>
            <a:r>
              <a:rPr lang="ru-RU" sz="1800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виразного</a:t>
            </a:r>
            <a:r>
              <a:rPr lang="ru-RU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sz="1800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читання</a:t>
            </a:r>
            <a:r>
              <a:rPr lang="ru-RU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«</a:t>
            </a:r>
            <a:r>
              <a:rPr lang="ru-RU" sz="1800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Майстер</a:t>
            </a:r>
            <a:r>
              <a:rPr lang="ru-RU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слова» 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(ІІ (обласний) етап 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–    учасник   </a:t>
            </a:r>
            <a:r>
              <a:rPr lang="uk-UA" sz="18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Ніколайцева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Тетяна, бібліотекар </a:t>
            </a:r>
            <a:r>
              <a:rPr lang="uk-UA" sz="18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Зорянської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ЗОШ);</a:t>
            </a:r>
            <a:endParaRPr lang="ru-RU" sz="1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2) конкурс бібліотечних методичних розробок «Фабрика професійних 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ідей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» (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ІІ    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(обласний) етап – учасники: </a:t>
            </a:r>
            <a:r>
              <a:rPr lang="uk-UA" sz="1800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Ніколайцева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Тетяна, бібліотекар     </a:t>
            </a:r>
            <a:r>
              <a:rPr lang="uk-UA" sz="18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Зорянської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ЗОШ, 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</a:t>
            </a:r>
            <a:r>
              <a:rPr lang="uk-UA" sz="18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Джавлах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Наталія, бібліотекар </a:t>
            </a:r>
            <a:r>
              <a:rPr lang="uk-UA" sz="18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Малоянисольської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ЗОШ;</a:t>
            </a:r>
            <a:endParaRPr lang="ru-RU" sz="1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3) конкурс </a:t>
            </a:r>
            <a:r>
              <a:rPr lang="uk-UA" sz="1800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лепбуків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«Бібліотека НУШ – простір для освітніх 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  можливостей        кожного 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учня» (ІІ (обласний) етап – учасник </a:t>
            </a:r>
            <a:r>
              <a:rPr lang="uk-UA" sz="1800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Ніколайцева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Тетяна, бібліотекар            </a:t>
            </a:r>
            <a:r>
              <a:rPr lang="uk-UA" sz="18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Зорянської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ЗОШ;</a:t>
            </a:r>
            <a:endParaRPr lang="ru-RU" sz="1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4) Всеукраїнський конкурс «Шкільна бібліотека - 2020» 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ІІ (обласний):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номінація 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«</a:t>
            </a:r>
            <a:r>
              <a:rPr lang="uk-UA" sz="1800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Медіакультура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в бібліотечному 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просторі» - учасник</a:t>
            </a:r>
            <a:r>
              <a:rPr lang="uk-UA" sz="18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</a:t>
            </a:r>
            <a:r>
              <a:rPr lang="uk-UA" sz="18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Маншиліна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Римма,                    бібліотекар </a:t>
            </a:r>
            <a:r>
              <a:rPr lang="uk-UA" sz="18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Касянівської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ЗОШ , </a:t>
            </a:r>
          </a:p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номінація «Бібліотека 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– територія читання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» -         учасник                      </a:t>
            </a:r>
            <a:r>
              <a:rPr lang="uk-UA" sz="18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Гринякіна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Ольга,       бібліотекар </a:t>
            </a:r>
            <a:r>
              <a:rPr lang="uk-UA" sz="18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гімназії «Софія»</a:t>
            </a:r>
            <a:endParaRPr lang="ru-RU" sz="1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0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984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i="1" dirty="0">
                <a:solidFill>
                  <a:srgbClr val="7030A0"/>
                </a:solidFill>
              </a:rPr>
              <a:t>Участь</a:t>
            </a:r>
            <a:r>
              <a:rPr lang="uk-UA" dirty="0">
                <a:solidFill>
                  <a:srgbClr val="4F81BD">
                    <a:lumMod val="20000"/>
                    <a:lumOff val="80000"/>
                  </a:srgbClr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76064"/>
          </a:xfrm>
        </p:spPr>
        <p:txBody>
          <a:bodyPr/>
          <a:lstStyle/>
          <a:p>
            <a:pPr lvl="0" algn="ctr"/>
            <a:r>
              <a:rPr lang="uk-UA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шкільних бібліотекарів в обласних конкурсах</a:t>
            </a:r>
            <a:endParaRPr lang="ru-RU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4464496"/>
          </a:xfrm>
        </p:spPr>
        <p:txBody>
          <a:bodyPr/>
          <a:lstStyle/>
          <a:p>
            <a:endParaRPr lang="uk-UA" sz="1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рік</a:t>
            </a:r>
            <a:endParaRPr lang="uk-UA" sz="18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1) конкурс «Європа з нами, ми з Європою» ІІ (обласний) етап - учасник                </a:t>
            </a:r>
            <a:r>
              <a:rPr lang="uk-UA" sz="18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Гринякіна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Ольга, бібліотекар </a:t>
            </a:r>
            <a:r>
              <a:rPr lang="uk-UA" sz="18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гімназії «Софія» ;</a:t>
            </a:r>
            <a:endParaRPr lang="ru-RU" sz="18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2) конкурс 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віртуальних бібліотечних виставок, присвячений 100-річчю від дня 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народження </a:t>
            </a:r>
            <a:r>
              <a:rPr lang="uk-UA" sz="18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В.О.Сухомлинського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ІІ (обласний) етап – диплом ІІ      ступеня отримала Козакова Інна, бібліотекар </a:t>
            </a:r>
            <a:r>
              <a:rPr lang="uk-UA" sz="1800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ЗОШ №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1.</a:t>
            </a:r>
          </a:p>
          <a:p>
            <a:pPr indent="449580" algn="just">
              <a:spcAft>
                <a:spcPts val="0"/>
              </a:spcAft>
            </a:pPr>
            <a:r>
              <a:rPr lang="uk-UA" sz="18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2017</a:t>
            </a:r>
            <a:r>
              <a:rPr lang="uk-UA" sz="1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:</a:t>
            </a:r>
            <a:endParaRPr lang="ru-RU" sz="18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1) 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конкурс «Шкільна бібліотека -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2017» ІІ (обласний) етап – учасник                    Козакова 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Інна, бібліотекар </a:t>
            </a:r>
            <a:r>
              <a:rPr lang="uk-UA" sz="1800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800" b="1" i="1" dirty="0">
                <a:solidFill>
                  <a:schemeClr val="tx1"/>
                </a:solidFill>
                <a:latin typeface="Times New Roman"/>
                <a:ea typeface="Times New Roman"/>
              </a:rPr>
              <a:t> ЗОШ №</a:t>
            </a:r>
            <a:r>
              <a:rPr lang="uk-UA" sz="18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1;</a:t>
            </a:r>
            <a:endParaRPr lang="ru-RU" sz="18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 indent="449580" algn="just"/>
            <a:r>
              <a:rPr lang="uk-UA" sz="1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2) </a:t>
            </a:r>
            <a:r>
              <a:rPr lang="uk-UA" sz="18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конкурс «Віртуальні виставки – феєрія знахідок», номінація «Тема за вибором: Я з небесної сотні</a:t>
            </a:r>
            <a:r>
              <a:rPr lang="uk-UA" sz="1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!» ІІ (обласний) етап – диплом ІІІ ступеня отримала                 </a:t>
            </a:r>
            <a:r>
              <a:rPr lang="uk-UA" sz="18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Ніколайцева</a:t>
            </a:r>
            <a:r>
              <a:rPr lang="uk-UA" sz="1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Тетяна, </a:t>
            </a:r>
            <a:r>
              <a:rPr lang="uk-UA" sz="18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бібілотекар</a:t>
            </a:r>
            <a:r>
              <a:rPr lang="uk-UA" sz="1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18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Зорянської</a:t>
            </a:r>
            <a:r>
              <a:rPr lang="uk-UA" sz="18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ЗОШ</a:t>
            </a:r>
            <a:endParaRPr lang="ru-RU" sz="1800" b="1" i="1" dirty="0">
              <a:solidFill>
                <a:srgbClr val="4F81BD">
                  <a:lumMod val="20000"/>
                  <a:lumOff val="80000"/>
                </a:srgbClr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endParaRPr lang="ru-RU" sz="16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0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9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603910"/>
          </a:xfrm>
        </p:spPr>
        <p:txBody>
          <a:bodyPr/>
          <a:lstStyle/>
          <a:p>
            <a:pPr algn="ctr"/>
            <a:r>
              <a:rPr lang="uk-UA" sz="3200" i="1" dirty="0">
                <a:solidFill>
                  <a:srgbClr val="7030A0"/>
                </a:solidFill>
                <a:latin typeface="Times New Roman"/>
                <a:ea typeface="Times New Roman"/>
              </a:rPr>
              <a:t>Обласний </a:t>
            </a:r>
            <a:r>
              <a:rPr lang="uk-UA" sz="32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432048"/>
          </a:xfrm>
        </p:spPr>
        <p:txBody>
          <a:bodyPr/>
          <a:lstStyle/>
          <a:p>
            <a:pPr algn="ctr"/>
            <a:r>
              <a:rPr lang="uk-UA" sz="32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Arial" pitchFamily="34" charset="0"/>
              </a:rPr>
              <a:t>рейтинг</a:t>
            </a:r>
            <a:endParaRPr lang="ru-RU" sz="3200" i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980728"/>
            <a:ext cx="8229600" cy="5180220"/>
          </a:xfrm>
        </p:spPr>
        <p:txBody>
          <a:bodyPr/>
          <a:lstStyle/>
          <a:p>
            <a:r>
              <a:rPr lang="uk-UA" sz="1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2018-2019 навчальний рік</a:t>
            </a:r>
          </a:p>
          <a:p>
            <a:r>
              <a:rPr lang="uk-UA" sz="1600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Нікольський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Times New Roman"/>
              </a:rPr>
              <a:t> район знаходився в ланці «Найактивніших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учасників» 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Times New Roman"/>
              </a:rPr>
              <a:t>в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обласних                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Times New Roman"/>
              </a:rPr>
              <a:t>конкурсах і заходах для бібліотекарів/методистів Донецької області і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          посів 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Times New Roman"/>
              </a:rPr>
              <a:t>8 місце з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32</a:t>
            </a:r>
          </a:p>
          <a:p>
            <a:r>
              <a:rPr lang="uk-UA" sz="1600" b="1" i="1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uk-UA" sz="16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uk-UA" sz="16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uk-UA" sz="16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uk-UA" sz="16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uk-UA" sz="16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uk-UA" sz="16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uk-UA" sz="16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lvl="0"/>
            <a:endParaRPr lang="uk-UA" sz="1600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600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uk-UA" sz="1600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2017-2018 </a:t>
            </a:r>
            <a:r>
              <a:rPr lang="uk-UA" sz="16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навчальний </a:t>
            </a:r>
            <a:r>
              <a:rPr lang="uk-UA" sz="1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</a:p>
          <a:p>
            <a:pPr lvl="0"/>
            <a:r>
              <a:rPr lang="uk-UA" sz="1600" b="1" i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Нікольський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Times New Roman"/>
              </a:rPr>
              <a:t>район знаходився в ланці «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Найактивніших учасників 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Times New Roman"/>
              </a:rPr>
              <a:t>в обласних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конкурсах 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Times New Roman"/>
              </a:rPr>
              <a:t>і заходах Інформаційно - бібліотечного відділу Донецького інституту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післядипломної 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Times New Roman"/>
              </a:rPr>
              <a:t>педагогічної освіти» - 10 місце в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області  </a:t>
            </a:r>
            <a:endParaRPr lang="ru-RU" sz="16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uk-UA" sz="16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uk-UA" sz="16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uk-UA" sz="16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uk-UA" sz="1600" b="1" i="1" dirty="0" smtClean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sz="1600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0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9"/>
            <a:ext cx="6984776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66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uk-UA" sz="3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 роботи на 2020 -2021 роки</a:t>
            </a:r>
            <a:endParaRPr lang="ru-RU" sz="36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96144"/>
          </a:xfrm>
        </p:spPr>
        <p:txBody>
          <a:bodyPr/>
          <a:lstStyle/>
          <a:p>
            <a:pPr marL="342900" lvl="0" indent="-342900">
              <a:buFontTx/>
              <a:buChar char="-"/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обласному </a:t>
            </a:r>
            <a:r>
              <a:rPr lang="uk-UA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проєкті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Інноваціні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зміни в роботі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бібліотек в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ЗЗСО на засадах </a:t>
            </a:r>
            <a:r>
              <a:rPr lang="uk-UA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бенчмаркінгу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0"/>
          </p:nvPr>
        </p:nvSpPr>
        <p:spPr>
          <a:xfrm>
            <a:off x="467544" y="2420888"/>
            <a:ext cx="8229600" cy="3456384"/>
          </a:xfrm>
        </p:spPr>
        <p:txBody>
          <a:bodyPr/>
          <a:lstStyle/>
          <a:p>
            <a:pPr marL="342900" lvl="0" indent="-342900">
              <a:buFontTx/>
              <a:buChar char="-"/>
            </a:pPr>
            <a:endParaRPr lang="uk-UA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0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D:\Desktop\матеріали семінарів обласнх\13.02.2020\фото\IMG_20200213_100414-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49555"/>
            <a:ext cx="39604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esktop\матеріали семінарів обласнх\24.10 19\Фото 24.10\IMG_62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679" y="2852936"/>
            <a:ext cx="397409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542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613392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uk-UA" sz="54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ДЯКУЮ ЗА УВАГУ</a:t>
            </a:r>
            <a:endParaRPr lang="uk-UA" sz="54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80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uk-UA" altLang="ko-KR" i="1" dirty="0" smtClean="0">
                <a:solidFill>
                  <a:srgbClr val="7030A0"/>
                </a:solidFill>
              </a:rPr>
              <a:t>Чергова атестація 2020</a:t>
            </a:r>
            <a:endParaRPr lang="ko-KR" altLang="en-US" i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76064"/>
          </a:xfrm>
        </p:spPr>
        <p:txBody>
          <a:bodyPr/>
          <a:lstStyle/>
          <a:p>
            <a:r>
              <a:rPr lang="uk-UA" altLang="ko-KR" sz="16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 підтвердження кваліфікаційної категорії «спеціаліст першої категорії» </a:t>
            </a:r>
            <a:endParaRPr lang="en-US" altLang="ko-KR" sz="16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323528" y="1412776"/>
            <a:ext cx="8373616" cy="4896544"/>
          </a:xfrm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uk-UA" sz="22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Освіта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– вища (Державний Мелітопольський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педагогічний                  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університет 2001 рік),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   кваліфікація - вчитель 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географії,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      біології,     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англійської мови та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зарубіжної літератури</a:t>
            </a:r>
          </a:p>
          <a:p>
            <a:pPr algn="just">
              <a:spcAft>
                <a:spcPts val="0"/>
              </a:spcAft>
            </a:pPr>
            <a:endParaRPr lang="ru-RU" sz="2200" b="1" i="1" dirty="0">
              <a:solidFill>
                <a:srgbClr val="00206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algn="just">
              <a:spcAft>
                <a:spcPts val="0"/>
              </a:spcAft>
            </a:pPr>
            <a:r>
              <a:rPr lang="uk-UA" sz="2200" b="1" i="1" dirty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з 2005 </a:t>
            </a:r>
            <a:r>
              <a:rPr lang="uk-UA" sz="22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року по </a:t>
            </a:r>
            <a:r>
              <a:rPr lang="uk-UA" sz="2200" b="1" i="1" dirty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2015 </a:t>
            </a:r>
            <a:r>
              <a:rPr lang="uk-UA" sz="22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рік</a:t>
            </a:r>
            <a:r>
              <a:rPr lang="uk-UA" sz="22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- методист з бібліотечних фондів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                  методичного 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кабінету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відділу  освіти 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Володарської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                              райдержадміністрації</a:t>
            </a:r>
          </a:p>
          <a:p>
            <a:pPr algn="just">
              <a:spcAft>
                <a:spcPts val="0"/>
              </a:spcAft>
            </a:pP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</a:t>
            </a:r>
            <a:endParaRPr lang="ru-RU" sz="2200" b="1" i="1" dirty="0">
              <a:solidFill>
                <a:srgbClr val="00206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algn="just">
              <a:spcAft>
                <a:spcPts val="0"/>
              </a:spcAft>
            </a:pPr>
            <a:r>
              <a:rPr lang="uk-UA" sz="2200" b="1" i="1" dirty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з 2016 року 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- методист комунального закладу «Методичний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  центр  </a:t>
            </a:r>
            <a:r>
              <a:rPr lang="uk-UA" sz="2200" b="1" i="1" dirty="0" err="1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Нікольської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        районної 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ради Донецької області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»</a:t>
            </a:r>
          </a:p>
          <a:p>
            <a:pPr algn="just">
              <a:spcAft>
                <a:spcPts val="0"/>
              </a:spcAft>
            </a:pPr>
            <a:endParaRPr lang="ru-RU" sz="2200" b="1" i="1" dirty="0">
              <a:solidFill>
                <a:srgbClr val="00206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algn="just">
              <a:spcAft>
                <a:spcPts val="0"/>
              </a:spcAft>
            </a:pPr>
            <a:r>
              <a:rPr lang="uk-UA" sz="2200" b="1" i="1" dirty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2015 рік 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– остання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атестація - 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присвоєно кваліфікаційну 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       категорію 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«</a:t>
            </a:r>
            <a:r>
              <a:rPr lang="uk-UA" sz="22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спеціаліст першої </a:t>
            </a:r>
            <a:r>
              <a:rPr lang="uk-UA" sz="22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категорії» </a:t>
            </a:r>
            <a:endParaRPr lang="ru-RU" sz="2200" b="1" i="1" dirty="0">
              <a:solidFill>
                <a:srgbClr val="00206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algn="ctr"/>
            <a:endParaRPr lang="uk-UA" sz="1200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/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 algn="ctr">
              <a:spcBef>
                <a:spcPts val="0"/>
              </a:spcBef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 </a:t>
            </a:r>
            <a:endParaRPr lang="ko-KR" alt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819934"/>
          </a:xfrm>
        </p:spPr>
        <p:txBody>
          <a:bodyPr/>
          <a:lstStyle/>
          <a:p>
            <a:pPr algn="ctr"/>
            <a:r>
              <a:rPr lang="uk-UA" sz="3600" i="1" dirty="0" smtClean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Курси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576064"/>
          </a:xfrm>
        </p:spPr>
        <p:txBody>
          <a:bodyPr/>
          <a:lstStyle/>
          <a:p>
            <a:pPr algn="ctr"/>
            <a:r>
              <a:rPr lang="uk-UA" sz="3600" b="1" i="1" dirty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п</a:t>
            </a:r>
            <a:r>
              <a:rPr lang="uk-UA" sz="36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ідвищення   </a:t>
            </a:r>
            <a:r>
              <a:rPr lang="uk-UA" sz="3600" b="1" i="1" dirty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кваліфікації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4608512"/>
          </a:xfrm>
        </p:spPr>
        <p:txBody>
          <a:bodyPr/>
          <a:lstStyle/>
          <a:p>
            <a:pPr lvl="0" algn="just"/>
            <a:r>
              <a:rPr lang="uk-UA" sz="1600" b="1" i="1" dirty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2019 рік </a:t>
            </a:r>
            <a:r>
              <a:rPr lang="uk-UA" sz="16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- курси підвищення кваліфікації за категорією: Методисти районних             (міських) методичних кабінетів (центрів) без виділення профілю (Національна         академія   педагогічних наук України ДВНЗ „Університет менеджменту освіти”                       Центральний інститут післядипломної педагогічної освіти – 210 годин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)</a:t>
            </a:r>
          </a:p>
          <a:p>
            <a:pPr lvl="0" algn="just"/>
            <a:endParaRPr lang="uk-UA" sz="1600" b="1" i="1" dirty="0" smtClean="0">
              <a:solidFill>
                <a:srgbClr val="00206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lvl="0" algn="just"/>
            <a:endParaRPr lang="uk-UA" sz="1600" b="1" i="1" dirty="0">
              <a:solidFill>
                <a:srgbClr val="00206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lvl="0" algn="just"/>
            <a:endParaRPr lang="uk-UA" sz="1600" b="1" i="1" dirty="0" smtClean="0">
              <a:solidFill>
                <a:srgbClr val="00206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lvl="0" algn="just"/>
            <a:endParaRPr lang="uk-UA" sz="1600" b="1" i="1" dirty="0" smtClean="0">
              <a:solidFill>
                <a:srgbClr val="00206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lvl="0" algn="just"/>
            <a:endParaRPr lang="uk-UA" sz="1600" b="1" i="1" dirty="0" smtClean="0">
              <a:solidFill>
                <a:srgbClr val="7030A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lvl="0" algn="just"/>
            <a:r>
              <a:rPr lang="uk-UA" sz="16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2019 рік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- підготовка педагогічних працівників  «Освітній менеджмент Нової           української школи»  (Донецький обласний ІППО - 60 годин)</a:t>
            </a:r>
          </a:p>
          <a:p>
            <a:pPr lvl="0" algn="just"/>
            <a:endParaRPr lang="uk-UA" sz="1600" b="1" i="1" dirty="0" smtClean="0">
              <a:solidFill>
                <a:srgbClr val="00206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lvl="0" algn="just"/>
            <a:endParaRPr lang="uk-UA" sz="1600" b="1" i="1" dirty="0" smtClean="0">
              <a:solidFill>
                <a:srgbClr val="00206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lvl="0" algn="just"/>
            <a:endParaRPr lang="uk-UA" sz="1600" b="1" i="1" dirty="0">
              <a:solidFill>
                <a:srgbClr val="00206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lvl="0" algn="just"/>
            <a:endParaRPr lang="uk-UA" sz="1600" b="1" i="1" dirty="0" smtClean="0">
              <a:solidFill>
                <a:srgbClr val="7030A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lvl="0" algn="just"/>
            <a:endParaRPr lang="uk-UA" sz="1600" b="1" i="1" dirty="0" smtClean="0">
              <a:solidFill>
                <a:srgbClr val="7030A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endParaRPr lang="ru-RU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0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D:\Desktop\IMG-ea06329ae30b2e5e3131fb35a468172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53286"/>
            <a:ext cx="10801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IMG-1a729a31a4056a15abbb2aee39ab691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3366" y="2449647"/>
            <a:ext cx="1082850" cy="144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IMG-3e163c21a6c5b7d1d22cd1748251215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8231" y="2467485"/>
            <a:ext cx="2535042" cy="14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esktop\Новая папка (2)\IMG-2f815798d5ae4d11be1218a6074d84cd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67485"/>
            <a:ext cx="1901282" cy="142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esktop\IMG_20191119_11094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028" y="4459086"/>
            <a:ext cx="1856671" cy="139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esktop\IMG_20191119_1144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7541" y="4451030"/>
            <a:ext cx="1866627" cy="139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Desktop\IMG_20191119_11134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822" y="4405294"/>
            <a:ext cx="1928394" cy="14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IMG_20191119_11002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4384" y="4390514"/>
            <a:ext cx="1929138" cy="14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34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/>
          <a:lstStyle/>
          <a:p>
            <a:pPr algn="ctr"/>
            <a:r>
              <a:rPr lang="uk-UA" sz="3600" i="1" dirty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Курси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"/>
          </a:xfrm>
        </p:spPr>
        <p:txBody>
          <a:bodyPr/>
          <a:lstStyle/>
          <a:p>
            <a:pPr lvl="0" algn="ctr"/>
            <a:r>
              <a:rPr lang="uk-UA" sz="3600" b="1" i="1" dirty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підвищення </a:t>
            </a:r>
            <a:r>
              <a:rPr lang="uk-UA" sz="36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  кваліфікації</a:t>
            </a:r>
            <a:endParaRPr lang="ru-RU" dirty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4820180"/>
          </a:xfrm>
        </p:spPr>
        <p:txBody>
          <a:bodyPr/>
          <a:lstStyle/>
          <a:p>
            <a:pPr lvl="0" algn="just"/>
            <a:endParaRPr lang="uk-UA" sz="1600" b="1" i="1" dirty="0" smtClean="0">
              <a:solidFill>
                <a:srgbClr val="7030A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lvl="0" algn="just"/>
            <a:r>
              <a:rPr lang="uk-UA" sz="18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2020 рік  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- курс «</a:t>
            </a:r>
            <a:r>
              <a:rPr lang="en-US" sz="18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STEM 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– школа - 2020» (ДЗВО «Університет менеджменту освіти» - 15 годин)</a:t>
            </a:r>
            <a:endParaRPr lang="uk-UA" sz="1800" b="1" i="1" dirty="0">
              <a:solidFill>
                <a:srgbClr val="7030A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lvl="0" algn="just"/>
            <a:endParaRPr lang="uk-UA" sz="1800" b="1" i="1" dirty="0" smtClean="0">
              <a:solidFill>
                <a:srgbClr val="7030A0"/>
              </a:solidFill>
              <a:latin typeface="Times New Roman"/>
              <a:ea typeface="Times New Roman"/>
              <a:cs typeface="Aharoni" panose="02010803020104030203" pitchFamily="2" charset="-79"/>
            </a:endParaRPr>
          </a:p>
          <a:p>
            <a:pPr lvl="0" algn="just"/>
            <a:r>
              <a:rPr lang="uk-UA" sz="18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2020 </a:t>
            </a:r>
            <a:r>
              <a:rPr lang="uk-UA" sz="1800" b="1" i="1" dirty="0">
                <a:solidFill>
                  <a:srgbClr val="7030A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рік </a:t>
            </a:r>
            <a:r>
              <a:rPr lang="uk-UA" sz="18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– спецкурс «Ключові вміння 21-го століття: реалізація в 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Новій       </a:t>
            </a:r>
            <a:r>
              <a:rPr lang="uk-UA" sz="18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українській школі»  </a:t>
            </a:r>
            <a:r>
              <a:rPr lang="uk-UA" sz="18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( ДЗВО «Університет менеджменту освіти  </a:t>
            </a:r>
            <a:r>
              <a:rPr lang="uk-UA" sz="1800" b="1" i="1" dirty="0">
                <a:solidFill>
                  <a:srgbClr val="002060"/>
                </a:solidFill>
                <a:latin typeface="Times New Roman"/>
                <a:ea typeface="Times New Roman"/>
                <a:cs typeface="Aharoni" panose="02010803020104030203" pitchFamily="2" charset="-79"/>
              </a:rPr>
              <a:t>- 30 годин)</a:t>
            </a:r>
          </a:p>
          <a:p>
            <a:endParaRPr lang="ru-RU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0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5" name="Picture 2" descr="D:\Desktop\DSCN07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2" t="8308" r="1612" b="3571"/>
          <a:stretch/>
        </p:blipFill>
        <p:spPr bwMode="auto">
          <a:xfrm>
            <a:off x="739768" y="3501008"/>
            <a:ext cx="3826485" cy="265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DSCN07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11"/>
          <a:stretch/>
        </p:blipFill>
        <p:spPr bwMode="auto">
          <a:xfrm>
            <a:off x="4932040" y="3479272"/>
            <a:ext cx="3816424" cy="26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30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uk-UA" dirty="0" smtClean="0">
                <a:latin typeface="Times New Roman"/>
                <a:ea typeface="Times New Roman"/>
              </a:rPr>
              <a:t/>
            </a:r>
            <a:br>
              <a:rPr lang="uk-UA" dirty="0" smtClean="0">
                <a:latin typeface="Times New Roman"/>
                <a:ea typeface="Times New Roman"/>
              </a:rPr>
            </a:br>
            <a:r>
              <a:rPr lang="uk-UA" sz="44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Кредо</a:t>
            </a:r>
            <a:r>
              <a:rPr lang="ru-RU" sz="4400" i="1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sz="4400" i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endParaRPr lang="ru-RU" sz="4400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1"/>
            <a:ext cx="7931224" cy="1224136"/>
          </a:xfrm>
        </p:spPr>
        <p:txBody>
          <a:bodyPr/>
          <a:lstStyle/>
          <a:p>
            <a:r>
              <a:rPr lang="uk-UA" sz="30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Методист</a:t>
            </a:r>
            <a:r>
              <a:rPr lang="uk-UA" sz="3000" b="1" i="1" dirty="0">
                <a:solidFill>
                  <a:schemeClr val="tx1"/>
                </a:solidFill>
                <a:latin typeface="Times New Roman"/>
                <a:ea typeface="Times New Roman"/>
              </a:rPr>
              <a:t> – це той, до кого приходять із </a:t>
            </a:r>
            <a:r>
              <a:rPr lang="uk-UA" sz="3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запитанням</a:t>
            </a:r>
            <a:r>
              <a:rPr lang="uk-UA" sz="3000" b="1" i="1" dirty="0">
                <a:solidFill>
                  <a:schemeClr val="tx1"/>
                </a:solidFill>
                <a:latin typeface="Times New Roman"/>
                <a:ea typeface="Times New Roman"/>
              </a:rPr>
              <a:t>, а йдуть із відповіддю</a:t>
            </a:r>
            <a:endParaRPr lang="ru-RU" sz="3000" b="1" i="1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81642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uk-UA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Методична проблема: </a:t>
            </a:r>
            <a:r>
              <a:rPr lang="uk-UA" sz="2200" b="1" i="1" dirty="0">
                <a:solidFill>
                  <a:schemeClr val="tx1"/>
                </a:solidFill>
                <a:latin typeface="Times New Roman"/>
                <a:ea typeface="Calibri"/>
              </a:rPr>
              <a:t>Організація інформаційно-методичної підтримки професійного розвитку педагогів та шкільних </a:t>
            </a:r>
            <a:r>
              <a:rPr lang="uk-UA" sz="22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      бібліотекарів </a:t>
            </a:r>
            <a:r>
              <a:rPr lang="uk-UA" sz="2200" b="1" i="1" dirty="0">
                <a:solidFill>
                  <a:schemeClr val="tx1"/>
                </a:solidFill>
                <a:latin typeface="Times New Roman"/>
                <a:ea typeface="Calibri"/>
              </a:rPr>
              <a:t>в умовах євроінтеграції</a:t>
            </a:r>
            <a:r>
              <a:rPr lang="uk-UA" sz="2200" dirty="0">
                <a:latin typeface="Times New Roman"/>
                <a:ea typeface="Calibri"/>
              </a:rPr>
              <a:t>.</a:t>
            </a:r>
            <a:endParaRPr lang="ru-RU" sz="22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uk-UA" sz="22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2200" b="1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Посадові </a:t>
            </a:r>
            <a:r>
              <a:rPr lang="uk-UA" sz="22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обов</a:t>
            </a:r>
            <a:r>
              <a:rPr lang="ru-RU" sz="2200" b="1" i="1" dirty="0">
                <a:solidFill>
                  <a:srgbClr val="7030A0"/>
                </a:solidFill>
                <a:latin typeface="Times New Roman"/>
                <a:ea typeface="Times New Roman"/>
              </a:rPr>
              <a:t>’</a:t>
            </a:r>
            <a:r>
              <a:rPr lang="uk-UA" sz="22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язки</a:t>
            </a:r>
            <a:endParaRPr lang="ru-RU" sz="22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200" b="1" i="1" dirty="0">
                <a:solidFill>
                  <a:schemeClr val="tx1"/>
                </a:solidFill>
                <a:latin typeface="Times New Roman"/>
                <a:ea typeface="Times New Roman"/>
              </a:rPr>
              <a:t>- </a:t>
            </a:r>
            <a:r>
              <a:rPr lang="uk-UA" sz="22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ведення </a:t>
            </a:r>
            <a:r>
              <a:rPr lang="uk-UA" sz="2200" b="1" i="1" dirty="0">
                <a:solidFill>
                  <a:schemeClr val="tx1"/>
                </a:solidFill>
                <a:latin typeface="Times New Roman"/>
                <a:ea typeface="Times New Roman"/>
              </a:rPr>
              <a:t>кадрової роботи </a:t>
            </a:r>
            <a:r>
              <a:rPr lang="uk-UA" sz="22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(2015-2019)</a:t>
            </a:r>
            <a:endParaRPr lang="ru-RU" sz="22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200" b="1" i="1" dirty="0">
                <a:solidFill>
                  <a:schemeClr val="tx1"/>
                </a:solidFill>
                <a:latin typeface="Times New Roman"/>
                <a:ea typeface="Times New Roman"/>
              </a:rPr>
              <a:t>- супровід шкільних бібліотекарів та забезпеченість </a:t>
            </a:r>
            <a:r>
              <a:rPr lang="uk-UA" sz="22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    підручниками  закладів </a:t>
            </a:r>
            <a:r>
              <a:rPr lang="uk-UA" sz="2200" b="1" i="1" dirty="0">
                <a:solidFill>
                  <a:schemeClr val="tx1"/>
                </a:solidFill>
                <a:latin typeface="Times New Roman"/>
                <a:ea typeface="Times New Roman"/>
              </a:rPr>
              <a:t>освіти</a:t>
            </a:r>
            <a:endParaRPr lang="ru-RU" sz="22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200" b="1" i="1" dirty="0">
                <a:solidFill>
                  <a:schemeClr val="tx1"/>
                </a:solidFill>
                <a:latin typeface="Times New Roman"/>
                <a:ea typeface="Times New Roman"/>
              </a:rPr>
              <a:t>- координація науково-дослідницької діяльності закладів </a:t>
            </a:r>
            <a:r>
              <a:rPr lang="uk-UA" sz="22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освіти</a:t>
            </a:r>
            <a:endParaRPr lang="ru-RU" sz="22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0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00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Aft>
                <a:spcPts val="0"/>
              </a:spcAft>
            </a:pPr>
            <a:r>
              <a:rPr lang="uk-UA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Методична</a:t>
            </a:r>
            <a:r>
              <a:rPr lang="ru-RU" i="1" dirty="0">
                <a:solidFill>
                  <a:srgbClr val="7030A0"/>
                </a:solidFill>
                <a:latin typeface="Times New Roman"/>
                <a:ea typeface="Times New Roman"/>
              </a:rPr>
              <a:t/>
            </a:r>
            <a:br>
              <a:rPr lang="ru-RU" i="1" dirty="0">
                <a:solidFill>
                  <a:srgbClr val="7030A0"/>
                </a:solidFill>
                <a:latin typeface="Times New Roman"/>
                <a:ea typeface="Times New Roman"/>
              </a:rPr>
            </a:b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7"/>
            <a:ext cx="8229600" cy="504057"/>
          </a:xfrm>
        </p:spPr>
        <p:txBody>
          <a:bodyPr/>
          <a:lstStyle/>
          <a:p>
            <a:pPr algn="ctr"/>
            <a:r>
              <a:rPr lang="uk-UA" sz="4000" b="1" i="1" dirty="0">
                <a:solidFill>
                  <a:srgbClr val="7030A0"/>
                </a:solidFill>
                <a:latin typeface="Times New Roman"/>
                <a:ea typeface="Times New Roman"/>
                <a:cs typeface="Arial" pitchFamily="34" charset="0"/>
              </a:rPr>
              <a:t>та </a:t>
            </a:r>
            <a:r>
              <a:rPr lang="uk-UA" sz="4000" b="1" i="1">
                <a:solidFill>
                  <a:srgbClr val="7030A0"/>
                </a:solidFill>
                <a:latin typeface="Times New Roman"/>
                <a:ea typeface="Times New Roman"/>
                <a:cs typeface="Arial" pitchFamily="34" charset="0"/>
              </a:rPr>
              <a:t>видавнича </a:t>
            </a:r>
            <a:r>
              <a:rPr lang="uk-UA" sz="4000" b="1" i="1" smtClean="0">
                <a:solidFill>
                  <a:srgbClr val="7030A0"/>
                </a:solidFill>
                <a:latin typeface="Times New Roman"/>
                <a:ea typeface="Times New Roman"/>
                <a:cs typeface="Arial" pitchFamily="34" charset="0"/>
              </a:rPr>
              <a:t>діяльність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196752"/>
            <a:ext cx="8229600" cy="4680520"/>
          </a:xfrm>
        </p:spPr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uk-UA" sz="2000" b="1" i="1" u="sng" dirty="0">
                <a:solidFill>
                  <a:srgbClr val="7030A0"/>
                </a:solidFill>
                <a:latin typeface="Times New Roman"/>
                <a:ea typeface="Times New Roman"/>
              </a:rPr>
              <a:t>2018 рік:</a:t>
            </a:r>
            <a:endParaRPr lang="ru-RU" sz="20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участь </a:t>
            </a:r>
            <a:r>
              <a:rPr lang="uk-UA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в обласному віртуальному вернісажі «Сучасні тренди в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 освіті</a:t>
            </a:r>
            <a:r>
              <a:rPr lang="uk-UA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» Кластер «Освітні проекти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соціально-гуманітарного       спрямування»</a:t>
            </a:r>
          </a:p>
          <a:p>
            <a:pPr marL="342900" indent="-342900" algn="just">
              <a:spcAft>
                <a:spcPts val="0"/>
              </a:spcAft>
              <a:buFontTx/>
              <a:buChar char="-"/>
            </a:pPr>
            <a:r>
              <a:rPr lang="uk-UA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тези </a:t>
            </a:r>
            <a:r>
              <a:rPr lang="uk-UA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«Шкільний бібліотекар – інформаційний працівник закладу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загальної </a:t>
            </a:r>
            <a:r>
              <a:rPr lang="uk-UA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середньої освіти» у ІІІ Всеукраїнській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науковій                </a:t>
            </a:r>
            <a:r>
              <a:rPr lang="uk-UA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конференції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 "Соціально - гуманітарні </a:t>
            </a:r>
            <a:r>
              <a:rPr lang="uk-UA" sz="2000" b="1" i="1" dirty="0">
                <a:solidFill>
                  <a:schemeClr val="tx1"/>
                </a:solidFill>
                <a:latin typeface="Times New Roman"/>
                <a:ea typeface="Times New Roman"/>
              </a:rPr>
              <a:t>науки та сучасні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         виклики»</a:t>
            </a:r>
          </a:p>
          <a:p>
            <a:pPr algn="just">
              <a:spcAft>
                <a:spcPts val="0"/>
              </a:spcAft>
            </a:pPr>
            <a:r>
              <a:rPr lang="uk-UA" sz="1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0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D:\Desktop\фото\DSCN07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79" t="3869" r="15178" b="11608"/>
          <a:stretch/>
        </p:blipFill>
        <p:spPr bwMode="auto">
          <a:xfrm>
            <a:off x="1547664" y="3933056"/>
            <a:ext cx="1512168" cy="203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фото\DSCN072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973" t="4166" r="12054" b="13095"/>
          <a:stretch/>
        </p:blipFill>
        <p:spPr bwMode="auto">
          <a:xfrm>
            <a:off x="6084168" y="3933678"/>
            <a:ext cx="1512168" cy="20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фото\DSCN07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259" t="4465" r="22544" b="11012"/>
          <a:stretch/>
        </p:blipFill>
        <p:spPr bwMode="auto">
          <a:xfrm>
            <a:off x="3872408" y="3960108"/>
            <a:ext cx="1563687" cy="200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46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i="1" dirty="0">
                <a:solidFill>
                  <a:srgbClr val="7030A0"/>
                </a:solidFill>
                <a:latin typeface="Times New Roman"/>
                <a:ea typeface="Times New Roman"/>
              </a:rPr>
              <a:t>Методична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504055"/>
          </a:xfrm>
        </p:spPr>
        <p:txBody>
          <a:bodyPr/>
          <a:lstStyle/>
          <a:p>
            <a:pPr lvl="0" algn="ctr"/>
            <a:r>
              <a:rPr lang="uk-UA" sz="2800" b="1" i="1" dirty="0">
                <a:solidFill>
                  <a:srgbClr val="7030A0"/>
                </a:solidFill>
                <a:latin typeface="Times New Roman"/>
                <a:ea typeface="Times New Roman"/>
                <a:cs typeface="Arial" pitchFamily="34" charset="0"/>
              </a:rPr>
              <a:t>та видавнича 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/>
                <a:ea typeface="Times New Roman"/>
                <a:cs typeface="Arial" pitchFamily="34" charset="0"/>
              </a:rPr>
              <a:t>діяльність</a:t>
            </a:r>
            <a:endParaRPr lang="ru-RU" sz="2800" dirty="0">
              <a:solidFill>
                <a:srgbClr val="4F81BD">
                  <a:lumMod val="20000"/>
                  <a:lumOff val="80000"/>
                </a:srgbClr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4464496"/>
          </a:xfrm>
        </p:spPr>
        <p:txBody>
          <a:bodyPr/>
          <a:lstStyle/>
          <a:p>
            <a:pPr lvl="0" indent="449580" algn="just"/>
            <a:r>
              <a:rPr lang="uk-UA" sz="1800" b="1" i="1" u="sng" dirty="0">
                <a:solidFill>
                  <a:srgbClr val="7030A0"/>
                </a:solidFill>
                <a:latin typeface="Times New Roman"/>
                <a:ea typeface="Calibri"/>
              </a:rPr>
              <a:t>2019 рік:</a:t>
            </a:r>
            <a:endParaRPr lang="ru-RU" sz="18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742950" lvl="0" indent="-285750" algn="just">
              <a:lnSpc>
                <a:spcPct val="115000"/>
              </a:lnSpc>
              <a:buFontTx/>
              <a:buChar char="-"/>
            </a:pPr>
            <a:r>
              <a:rPr lang="uk-UA" sz="18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тези </a:t>
            </a:r>
            <a:r>
              <a:rPr lang="uk-UA" sz="18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«Веб-сайт шкільної бібліотеки як візитівка в інформаційному просторі» у Міжнародній науковій конференції «Освіта і наука у </a:t>
            </a:r>
            <a:r>
              <a:rPr lang="uk-UA" sz="18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мінливому </a:t>
            </a:r>
            <a:r>
              <a:rPr lang="uk-UA" sz="18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світі: проблеми та перспективи розвитку</a:t>
            </a:r>
            <a:r>
              <a:rPr lang="uk-UA" sz="1800" b="1" i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</a:t>
            </a:r>
          </a:p>
          <a:p>
            <a:pPr marL="457200" lvl="0" algn="just">
              <a:lnSpc>
                <a:spcPct val="115000"/>
              </a:lnSpc>
            </a:pP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R="13970" lvl="0" indent="449580" algn="just">
              <a:lnSpc>
                <a:spcPct val="115000"/>
              </a:lnSpc>
              <a:spcAft>
                <a:spcPts val="1000"/>
              </a:spcAft>
            </a:pPr>
            <a:endParaRPr lang="uk-UA" sz="2000" b="1" i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R="13970" lvl="0" indent="449580" algn="just">
              <a:lnSpc>
                <a:spcPct val="115000"/>
              </a:lnSpc>
              <a:spcAft>
                <a:spcPts val="1000"/>
              </a:spcAft>
            </a:pPr>
            <a:endParaRPr lang="uk-UA" sz="2000" b="1" i="1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R="13970" lvl="0" indent="449580" algn="just">
              <a:lnSpc>
                <a:spcPct val="115000"/>
              </a:lnSpc>
              <a:spcAft>
                <a:spcPts val="1000"/>
              </a:spcAft>
            </a:pPr>
            <a:endParaRPr lang="uk-UA" sz="2000" b="1" i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R="13970" lvl="0" indent="449580" algn="just">
              <a:lnSpc>
                <a:spcPct val="115000"/>
              </a:lnSpc>
              <a:spcAft>
                <a:spcPts val="1000"/>
              </a:spcAft>
            </a:pPr>
            <a:endParaRPr lang="uk-UA" sz="1800" b="1" i="1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R="13970" lvl="0"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sz="18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- </a:t>
            </a:r>
            <a:r>
              <a:rPr lang="uk-UA" sz="1800" b="1" i="1" dirty="0">
                <a:solidFill>
                  <a:prstClr val="black"/>
                </a:solidFill>
                <a:latin typeface="Times New Roman"/>
                <a:ea typeface="Calibri"/>
              </a:rPr>
              <a:t>член журі ІІ (обласного) етапу </a:t>
            </a:r>
            <a:r>
              <a:rPr lang="uk-UA" sz="18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конкурсу </a:t>
            </a:r>
            <a:r>
              <a:rPr lang="uk-UA" sz="1800" b="1" i="1" dirty="0">
                <a:solidFill>
                  <a:prstClr val="black"/>
                </a:solidFill>
                <a:latin typeface="Times New Roman"/>
                <a:ea typeface="Calibri"/>
              </a:rPr>
              <a:t>бібліотечних методичних </a:t>
            </a:r>
            <a:r>
              <a:rPr lang="uk-UA" sz="18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    розробок </a:t>
            </a:r>
            <a:r>
              <a:rPr lang="uk-UA" sz="1800" b="1" i="1" dirty="0">
                <a:solidFill>
                  <a:prstClr val="black"/>
                </a:solidFill>
                <a:latin typeface="Times New Roman"/>
                <a:ea typeface="Calibri"/>
              </a:rPr>
              <a:t>«Фабрика професійних ідей»</a:t>
            </a:r>
            <a:endParaRPr lang="ru-RU" sz="1800" b="1" i="1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Picture 5" descr="C:\Users\User\Desktop\Наташа\фото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98" r="22307" b="3675"/>
          <a:stretch/>
        </p:blipFill>
        <p:spPr bwMode="auto">
          <a:xfrm>
            <a:off x="1403649" y="2924944"/>
            <a:ext cx="1656184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User\Desktop\Наташа\фото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070" r="19312"/>
          <a:stretch/>
        </p:blipFill>
        <p:spPr bwMode="auto">
          <a:xfrm>
            <a:off x="3707904" y="2924945"/>
            <a:ext cx="174168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Desktop\Наташа\фото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45" t="3136" r="22976"/>
          <a:stretch/>
        </p:blipFill>
        <p:spPr bwMode="auto">
          <a:xfrm>
            <a:off x="6228184" y="2924946"/>
            <a:ext cx="1728192" cy="20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5"/>
          </p:cNvPr>
          <p:cNvSpPr txBox="1"/>
          <p:nvPr/>
        </p:nvSpPr>
        <p:spPr>
          <a:xfrm>
            <a:off x="0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9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819934"/>
          </a:xfrm>
        </p:spPr>
        <p:txBody>
          <a:bodyPr/>
          <a:lstStyle/>
          <a:p>
            <a:pPr algn="ctr"/>
            <a:r>
              <a:rPr lang="uk-UA" sz="28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Успіхи та досягнення </a:t>
            </a:r>
            <a:endParaRPr lang="ru-RU" sz="2800" i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504056"/>
          </a:xfrm>
        </p:spPr>
        <p:txBody>
          <a:bodyPr/>
          <a:lstStyle/>
          <a:p>
            <a:pPr algn="ctr"/>
            <a:r>
              <a:rPr lang="uk-UA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в </a:t>
            </a:r>
            <a:r>
              <a:rPr lang="uk-UA" sz="28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міжатестаційний</a:t>
            </a:r>
            <a:r>
              <a:rPr lang="uk-UA" sz="28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період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196752"/>
            <a:ext cx="8229600" cy="4680520"/>
          </a:xfrm>
        </p:spPr>
        <p:txBody>
          <a:bodyPr/>
          <a:lstStyle/>
          <a:p>
            <a:pPr indent="449580" algn="just">
              <a:spcAft>
                <a:spcPts val="0"/>
              </a:spcAft>
            </a:pPr>
            <a:r>
              <a:rPr lang="uk-UA" sz="1600" b="1" i="1" u="sng" dirty="0">
                <a:solidFill>
                  <a:srgbClr val="7030A0"/>
                </a:solidFill>
                <a:latin typeface="Times New Roman"/>
                <a:ea typeface="Times New Roman"/>
              </a:rPr>
              <a:t>2016 рік:</a:t>
            </a:r>
            <a:endParaRPr lang="ru-RU" sz="16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b="1" i="1" dirty="0">
                <a:solidFill>
                  <a:schemeClr val="tx1"/>
                </a:solidFill>
                <a:latin typeface="Times New Roman"/>
                <a:ea typeface="Times New Roman"/>
              </a:rPr>
              <a:t>- грамота відділу освіти </a:t>
            </a:r>
            <a:r>
              <a:rPr lang="uk-UA" sz="1600" b="1" i="1" dirty="0" err="1">
                <a:solidFill>
                  <a:schemeClr val="tx1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Times New Roman"/>
              </a:rPr>
              <a:t> райдержадміністрації</a:t>
            </a:r>
            <a:endParaRPr lang="ru-RU" sz="16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b="1" i="1" u="sng" dirty="0">
                <a:solidFill>
                  <a:srgbClr val="7030A0"/>
                </a:solidFill>
                <a:latin typeface="Times New Roman"/>
                <a:ea typeface="Times New Roman"/>
              </a:rPr>
              <a:t>2018 рік:</a:t>
            </a:r>
            <a:endParaRPr lang="ru-RU" sz="16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b="1" i="1" dirty="0">
                <a:solidFill>
                  <a:schemeClr val="tx1"/>
                </a:solidFill>
                <a:latin typeface="Times New Roman"/>
                <a:ea typeface="Times New Roman"/>
              </a:rPr>
              <a:t>- 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Calibri"/>
              </a:rPr>
              <a:t>диплом І ступеня </a:t>
            </a:r>
            <a:r>
              <a:rPr lang="uk-UA" sz="1600" b="1" i="1" dirty="0">
                <a:solidFill>
                  <a:prstClr val="black"/>
                </a:solidFill>
                <a:latin typeface="Times New Roman"/>
                <a:ea typeface="Calibri"/>
              </a:rPr>
              <a:t>департаменту освіти і науки Донецької </a:t>
            </a:r>
            <a:r>
              <a:rPr lang="uk-UA" sz="1600" b="1" i="1" dirty="0" smtClean="0">
                <a:solidFill>
                  <a:prstClr val="black"/>
                </a:solidFill>
                <a:latin typeface="Times New Roman"/>
                <a:ea typeface="Calibri"/>
              </a:rPr>
              <a:t>                                  облдержадміністрації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за 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Calibri"/>
              </a:rPr>
              <a:t>перемогу в обласному конкурсі «Веб-сайт як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обличчя             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Calibri"/>
              </a:rPr>
              <a:t>успіху» (наказ № 61 від 23.08.2018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b="1" i="1" dirty="0">
                <a:solidFill>
                  <a:schemeClr val="tx1"/>
                </a:solidFill>
                <a:latin typeface="Times New Roman"/>
                <a:ea typeface="Calibri"/>
              </a:rPr>
              <a:t>- подяка департаменту освіти і науки Донецької облдержадміністрації за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        якісний 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Calibri"/>
              </a:rPr>
              <a:t>організаційно-методичний супровід обласного конкурсу віртуальних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              бібліотечних 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Calibri"/>
              </a:rPr>
              <a:t>виставок, присвяченого 100-річчю від дня народження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                           </a:t>
            </a:r>
            <a:r>
              <a:rPr lang="uk-UA" sz="1600" b="1" i="1" dirty="0" err="1" smtClean="0">
                <a:solidFill>
                  <a:schemeClr val="tx1"/>
                </a:solidFill>
                <a:latin typeface="Times New Roman"/>
                <a:ea typeface="Calibri"/>
              </a:rPr>
              <a:t>В.О.Сухомлинського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Calibri"/>
              </a:rPr>
              <a:t>(наказ № 389 від 01.11.2018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)</a:t>
            </a:r>
            <a:endParaRPr lang="ru-RU" sz="16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uk-UA" sz="1600" b="1" i="1" u="sng" dirty="0">
                <a:solidFill>
                  <a:srgbClr val="7030A0"/>
                </a:solidFill>
                <a:latin typeface="Times New Roman"/>
                <a:ea typeface="Calibri"/>
              </a:rPr>
              <a:t>2019 </a:t>
            </a:r>
            <a:r>
              <a:rPr lang="uk-UA" sz="1600" b="1" i="1" u="sng" dirty="0" smtClean="0">
                <a:solidFill>
                  <a:srgbClr val="7030A0"/>
                </a:solidFill>
                <a:latin typeface="Times New Roman"/>
                <a:ea typeface="Calibri"/>
              </a:rPr>
              <a:t>рік:</a:t>
            </a:r>
          </a:p>
          <a:p>
            <a:pPr indent="449580" algn="just">
              <a:spcAft>
                <a:spcPts val="0"/>
              </a:spcAft>
            </a:pP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- грамота </a:t>
            </a:r>
            <a:r>
              <a:rPr lang="uk-UA" sz="1600" b="1" i="1" dirty="0" err="1">
                <a:solidFill>
                  <a:schemeClr val="tx1"/>
                </a:solidFill>
                <a:latin typeface="Times New Roman"/>
                <a:ea typeface="Calibri"/>
              </a:rPr>
              <a:t>Нікольської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 райдержадміністрації та </a:t>
            </a:r>
            <a:r>
              <a:rPr lang="uk-UA" sz="1600" b="1" i="1" dirty="0" err="1" smtClean="0">
                <a:solidFill>
                  <a:schemeClr val="tx1"/>
                </a:solidFill>
                <a:latin typeface="Times New Roman"/>
                <a:ea typeface="Calibri"/>
              </a:rPr>
              <a:t>Нікольської</a:t>
            </a:r>
            <a:r>
              <a:rPr lang="uk-UA" sz="1600" b="1" i="1" dirty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uk-UA" sz="16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районної ради</a:t>
            </a:r>
            <a:endParaRPr lang="ru-RU" sz="16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0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D:\Desktop\фото\DSCN07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62" r="19420"/>
          <a:stretch/>
        </p:blipFill>
        <p:spPr bwMode="auto">
          <a:xfrm>
            <a:off x="6645018" y="4437112"/>
            <a:ext cx="1199329" cy="166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фото\DSCN07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339" t="-1" r="21652" b="-1"/>
          <a:stretch/>
        </p:blipFill>
        <p:spPr bwMode="auto">
          <a:xfrm>
            <a:off x="1475656" y="4437112"/>
            <a:ext cx="1183043" cy="170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esktop\фото\DSCN072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63" t="3273" r="22544"/>
          <a:stretch/>
        </p:blipFill>
        <p:spPr bwMode="auto">
          <a:xfrm>
            <a:off x="3131840" y="4472200"/>
            <a:ext cx="1172222" cy="167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esktop\фото\DSCN07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8" r="24331"/>
          <a:stretch/>
        </p:blipFill>
        <p:spPr bwMode="auto">
          <a:xfrm>
            <a:off x="4860032" y="4457529"/>
            <a:ext cx="1189416" cy="16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51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52128"/>
          </a:xfrm>
        </p:spPr>
        <p:txBody>
          <a:bodyPr/>
          <a:lstStyle/>
          <a:p>
            <a:pPr indent="449580" algn="ctr">
              <a:spcAft>
                <a:spcPts val="0"/>
              </a:spcAft>
            </a:pPr>
            <a:r>
              <a:rPr lang="uk-UA" sz="2800" i="1" dirty="0" smtClean="0">
                <a:solidFill>
                  <a:srgbClr val="7030A0"/>
                </a:solidFill>
                <a:latin typeface="Times New Roman"/>
                <a:ea typeface="Calibri"/>
              </a:rPr>
              <a:t/>
            </a:r>
            <a:br>
              <a:rPr lang="uk-UA" sz="2800" i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uk-UA" sz="2800" i="1" dirty="0">
                <a:solidFill>
                  <a:srgbClr val="7030A0"/>
                </a:solidFill>
                <a:latin typeface="Times New Roman"/>
                <a:ea typeface="Calibri"/>
              </a:rPr>
              <a:t/>
            </a:r>
            <a:br>
              <a:rPr lang="uk-UA" sz="2800" i="1" dirty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uk-UA" sz="2800" i="1" dirty="0" smtClean="0">
                <a:solidFill>
                  <a:srgbClr val="7030A0"/>
                </a:solidFill>
                <a:latin typeface="Times New Roman"/>
                <a:ea typeface="Calibri"/>
              </a:rPr>
              <a:t>Заходи </a:t>
            </a:r>
            <a:br>
              <a:rPr lang="uk-UA" sz="2800" i="1" dirty="0" smtClean="0">
                <a:solidFill>
                  <a:srgbClr val="7030A0"/>
                </a:solidFill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216024"/>
          </a:xfrm>
        </p:spPr>
        <p:txBody>
          <a:bodyPr/>
          <a:lstStyle/>
          <a:p>
            <a:r>
              <a:rPr lang="uk-UA" sz="2800" b="1" i="1" dirty="0">
                <a:solidFill>
                  <a:srgbClr val="7030A0"/>
                </a:solidFill>
                <a:latin typeface="Times New Roman"/>
                <a:ea typeface="Calibri"/>
                <a:cs typeface="Arial" pitchFamily="34" charset="0"/>
              </a:rPr>
              <a:t>методичного об</a:t>
            </a:r>
            <a:r>
              <a:rPr lang="ru-RU" sz="2800" b="1" i="1" dirty="0">
                <a:solidFill>
                  <a:srgbClr val="7030A0"/>
                </a:solidFill>
                <a:latin typeface="Times New Roman"/>
                <a:ea typeface="Calibri"/>
                <a:cs typeface="Arial" pitchFamily="34" charset="0"/>
              </a:rPr>
              <a:t>’</a:t>
            </a:r>
            <a:r>
              <a:rPr lang="uk-UA" sz="2800" b="1" i="1" dirty="0">
                <a:solidFill>
                  <a:srgbClr val="7030A0"/>
                </a:solidFill>
                <a:latin typeface="Times New Roman"/>
                <a:ea typeface="Calibri"/>
                <a:cs typeface="Arial" pitchFamily="34" charset="0"/>
              </a:rPr>
              <a:t>єднання шкільних бібліотекарів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4320480"/>
          </a:xfrm>
        </p:spPr>
        <p:txBody>
          <a:bodyPr/>
          <a:lstStyle/>
          <a:p>
            <a:pPr indent="449580">
              <a:spcAft>
                <a:spcPts val="0"/>
              </a:spcAft>
            </a:pPr>
            <a:r>
              <a:rPr lang="uk-UA" sz="2000" b="1" i="1" u="sng" dirty="0" smtClean="0">
                <a:solidFill>
                  <a:srgbClr val="7030A0"/>
                </a:solidFill>
                <a:latin typeface="Times New Roman"/>
                <a:ea typeface="Calibri"/>
              </a:rPr>
              <a:t>2019-2020 </a:t>
            </a:r>
            <a:r>
              <a:rPr lang="uk-UA" sz="2000" b="1" i="1" u="sng" dirty="0" err="1">
                <a:solidFill>
                  <a:srgbClr val="7030A0"/>
                </a:solidFill>
                <a:latin typeface="Times New Roman"/>
                <a:ea typeface="Calibri"/>
              </a:rPr>
              <a:t>н.р</a:t>
            </a:r>
            <a:r>
              <a:rPr lang="uk-UA" sz="2000" b="1" i="1" u="sng" dirty="0">
                <a:solidFill>
                  <a:srgbClr val="7030A0"/>
                </a:solidFill>
                <a:latin typeface="Times New Roman"/>
                <a:ea typeface="Calibri"/>
              </a:rPr>
              <a:t>.</a:t>
            </a:r>
            <a:endParaRPr lang="ru-RU" sz="2000" b="1" i="1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b="1" i="1" dirty="0">
                <a:solidFill>
                  <a:schemeClr val="tx1"/>
                </a:solidFill>
                <a:latin typeface="Times New Roman"/>
                <a:ea typeface="Calibri"/>
              </a:rPr>
              <a:t>- семінар «Шкільна бібліотека, як центр інформаційної підтримки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розвитку             </a:t>
            </a:r>
            <a:r>
              <a:rPr lang="uk-UA" sz="2000" b="1" i="1" dirty="0">
                <a:solidFill>
                  <a:schemeClr val="tx1"/>
                </a:solidFill>
                <a:latin typeface="Times New Roman"/>
                <a:ea typeface="Calibri"/>
              </a:rPr>
              <a:t>креативної освіти»</a:t>
            </a:r>
            <a:endParaRPr lang="ru-RU" sz="20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uk-UA" sz="2000" b="1" i="1" dirty="0">
                <a:solidFill>
                  <a:schemeClr val="tx1"/>
                </a:solidFill>
                <a:latin typeface="Times New Roman"/>
                <a:ea typeface="Calibri"/>
              </a:rPr>
              <a:t>- школа молодого </a:t>
            </a:r>
            <a:r>
              <a:rPr lang="uk-UA" sz="2000" b="1" i="1" dirty="0" err="1">
                <a:solidFill>
                  <a:schemeClr val="tx1"/>
                </a:solidFill>
                <a:latin typeface="Times New Roman"/>
                <a:ea typeface="Calibri"/>
              </a:rPr>
              <a:t>бібліотекаря</a:t>
            </a:r>
            <a:r>
              <a:rPr lang="uk-UA" sz="2000" b="1" i="1" dirty="0">
                <a:solidFill>
                  <a:schemeClr val="tx1"/>
                </a:solidFill>
                <a:latin typeface="Times New Roman"/>
                <a:ea typeface="Calibri"/>
              </a:rPr>
              <a:t> «Професіоналізм + креативність </a:t>
            </a:r>
            <a:r>
              <a:rPr lang="uk-UA" sz="2000" b="1" i="1" dirty="0" smtClean="0">
                <a:solidFill>
                  <a:schemeClr val="tx1"/>
                </a:solidFill>
                <a:latin typeface="Times New Roman"/>
                <a:ea typeface="Calibri"/>
              </a:rPr>
              <a:t>=   сучасний               </a:t>
            </a:r>
            <a:r>
              <a:rPr lang="uk-UA" sz="2000" b="1" i="1" dirty="0">
                <a:solidFill>
                  <a:schemeClr val="tx1"/>
                </a:solidFill>
                <a:latin typeface="Times New Roman"/>
                <a:ea typeface="Calibri"/>
              </a:rPr>
              <a:t>бібліотекар»</a:t>
            </a:r>
            <a:endParaRPr lang="ru-RU" sz="2000" b="1" i="1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449580">
              <a:spcAft>
                <a:spcPts val="0"/>
              </a:spcAft>
            </a:pPr>
            <a:endParaRPr lang="uk-UA" sz="1600" b="1" i="1" u="sng" dirty="0" smtClean="0">
              <a:solidFill>
                <a:srgbClr val="7030A0"/>
              </a:solidFill>
              <a:latin typeface="Times New Roman"/>
              <a:ea typeface="Calibri"/>
            </a:endParaRPr>
          </a:p>
          <a:p>
            <a:pPr indent="449580">
              <a:spcAft>
                <a:spcPts val="0"/>
              </a:spcAft>
            </a:pPr>
            <a:endParaRPr lang="ru-RU" sz="1600" b="1" i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5" name="TextBox 4">
            <a:hlinkClick r:id="rId2"/>
          </p:cNvPr>
          <p:cNvSpPr txBox="1"/>
          <p:nvPr/>
        </p:nvSpPr>
        <p:spPr>
          <a:xfrm>
            <a:off x="0" y="61609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200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Греджева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Наталя Олександрівна,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методист комунального закладу «Методичний центр </a:t>
            </a:r>
            <a:r>
              <a:rPr lang="uk-UA" sz="1200" dirty="0" err="1">
                <a:solidFill>
                  <a:srgbClr val="002060"/>
                </a:solidFill>
                <a:latin typeface="Times New Roman"/>
                <a:ea typeface="Times New Roman"/>
              </a:rPr>
              <a:t>Нікольської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 районної 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ради Донецької </a:t>
            </a:r>
            <a:r>
              <a:rPr lang="uk-UA" sz="1200" dirty="0">
                <a:solidFill>
                  <a:srgbClr val="002060"/>
                </a:solidFill>
                <a:latin typeface="Times New Roman"/>
                <a:ea typeface="Times New Roman"/>
              </a:rPr>
              <a:t>області»</a:t>
            </a:r>
            <a:r>
              <a:rPr lang="uk-UA" sz="1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endParaRPr lang="ru-RU" sz="12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pic>
        <p:nvPicPr>
          <p:cNvPr id="2050" name="Picture 2" descr="D:\Desktop\фотки\2019-20\фото 30.09.19\DSC01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830" y="3277996"/>
            <a:ext cx="2647322" cy="22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фотки\2019-20\фото 30.09.19\DSC017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596" y="3277996"/>
            <a:ext cx="2760577" cy="22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Рабочий стол очень важное\Греджева Н.А\Семинары библиотекарей\Семінари, наради, круглі столи\2019\ШМБ 23.10.19\фото школа молодого бібілотекаря\20191023_1211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7824" y="3277996"/>
            <a:ext cx="2790662" cy="22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15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1168</Words>
  <Application>Microsoft Office PowerPoint</Application>
  <PresentationFormat>Экран (4:3)</PresentationFormat>
  <Paragraphs>151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Слайд 1</vt:lpstr>
      <vt:lpstr> Чергова атестація 2020</vt:lpstr>
      <vt:lpstr>Курси</vt:lpstr>
      <vt:lpstr>Курси</vt:lpstr>
      <vt:lpstr> Кредо </vt:lpstr>
      <vt:lpstr>Методична </vt:lpstr>
      <vt:lpstr>Методична</vt:lpstr>
      <vt:lpstr>Успіхи та досягнення </vt:lpstr>
      <vt:lpstr>  Заходи   </vt:lpstr>
      <vt:lpstr>Заходи  </vt:lpstr>
      <vt:lpstr>Участь </vt:lpstr>
      <vt:lpstr>Участь </vt:lpstr>
      <vt:lpstr>Обласний  </vt:lpstr>
      <vt:lpstr>Напрям роботи на 2020 -2021 роки</vt:lpstr>
      <vt:lpstr>Слайд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Владелец</cp:lastModifiedBy>
  <cp:revision>111</cp:revision>
  <dcterms:created xsi:type="dcterms:W3CDTF">2014-04-01T16:35:38Z</dcterms:created>
  <dcterms:modified xsi:type="dcterms:W3CDTF">2020-04-08T12:41:37Z</dcterms:modified>
</cp:coreProperties>
</file>