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1" r:id="rId4"/>
    <p:sldId id="257" r:id="rId5"/>
    <p:sldId id="260" r:id="rId6"/>
    <p:sldId id="271" r:id="rId7"/>
    <p:sldId id="276" r:id="rId8"/>
    <p:sldId id="267" r:id="rId9"/>
    <p:sldId id="266" r:id="rId10"/>
    <p:sldId id="265" r:id="rId11"/>
    <p:sldId id="270" r:id="rId12"/>
    <p:sldId id="269" r:id="rId13"/>
    <p:sldId id="268" r:id="rId14"/>
    <p:sldId id="274" r:id="rId15"/>
    <p:sldId id="277" r:id="rId16"/>
    <p:sldId id="273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32A9"/>
    <a:srgbClr val="FF66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21671-5985-4E56-8911-B54D795D932C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F8EC3-78F2-4ED6-B44F-9991C4166E1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077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589792" cy="41044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i="1" spc="300" dirty="0" err="1" smtClean="0">
                <a:ln w="11430"/>
                <a:solidFill>
                  <a:srgbClr val="FF0000"/>
                </a:solidFill>
                <a:latin typeface="+mn-lt"/>
              </a:rPr>
              <a:t>Портфоліо</a:t>
            </a:r>
            <a:r>
              <a:rPr lang="ru-RU" sz="8800" b="1" i="1" spc="300" dirty="0" smtClean="0">
                <a:ln w="11430"/>
                <a:solidFill>
                  <a:srgbClr val="FF0000"/>
                </a:solidFill>
                <a:latin typeface="+mn-lt"/>
              </a:rPr>
              <a:t/>
            </a:r>
            <a:br>
              <a:rPr lang="ru-RU" sz="8800" b="1" i="1" spc="300" dirty="0" smtClean="0">
                <a:ln w="11430"/>
                <a:solidFill>
                  <a:srgbClr val="FF0000"/>
                </a:solidFill>
                <a:latin typeface="+mn-lt"/>
              </a:rPr>
            </a:br>
            <a:r>
              <a:rPr lang="ru-RU" sz="5400" b="1" i="1" spc="300" dirty="0" err="1" smtClean="0">
                <a:ln w="11430"/>
                <a:latin typeface="+mn-lt"/>
              </a:rPr>
              <a:t>вихователя</a:t>
            </a:r>
            <a:r>
              <a:rPr lang="ru-RU" sz="5400" b="1" i="1" spc="300" dirty="0" smtClean="0">
                <a:ln w="11430"/>
                <a:latin typeface="+mn-lt"/>
              </a:rPr>
              <a:t> </a:t>
            </a:r>
            <a:r>
              <a:rPr lang="en-US" sz="5400" b="1" i="1" spc="300" dirty="0" smtClean="0">
                <a:ln w="11430"/>
                <a:latin typeface="+mn-lt"/>
              </a:rPr>
              <a:t>            </a:t>
            </a:r>
            <a:r>
              <a:rPr lang="ru-RU" sz="5400" b="1" i="1" spc="300" dirty="0" smtClean="0">
                <a:ln w="11430"/>
                <a:latin typeface="+mn-lt"/>
              </a:rPr>
              <a:t>КЗ </a:t>
            </a:r>
            <a:r>
              <a:rPr lang="ru-RU" sz="5400" b="1" i="1" spc="300" dirty="0" err="1" smtClean="0">
                <a:ln w="11430"/>
                <a:latin typeface="+mn-lt"/>
              </a:rPr>
              <a:t>Темрюцький</a:t>
            </a:r>
            <a:r>
              <a:rPr lang="ru-RU" sz="5400" b="1" i="1" spc="300" dirty="0" smtClean="0">
                <a:ln w="11430"/>
                <a:latin typeface="+mn-lt"/>
              </a:rPr>
              <a:t> я-с «</a:t>
            </a:r>
            <a:r>
              <a:rPr lang="ru-RU" sz="5400" b="1" i="1" spc="300" dirty="0" err="1" smtClean="0">
                <a:ln w="11430"/>
                <a:latin typeface="+mn-lt"/>
              </a:rPr>
              <a:t>Лукомор</a:t>
            </a:r>
            <a:r>
              <a:rPr lang="en-US" sz="5400" b="1" i="1" spc="300" dirty="0" smtClean="0">
                <a:ln w="11430"/>
                <a:latin typeface="+mn-lt"/>
              </a:rPr>
              <a:t>’</a:t>
            </a:r>
            <a:r>
              <a:rPr lang="ru-RU" sz="5400" b="1" i="1" spc="300" dirty="0" err="1" smtClean="0">
                <a:ln w="11430"/>
                <a:latin typeface="+mn-lt"/>
              </a:rPr>
              <a:t>є</a:t>
            </a:r>
            <a:r>
              <a:rPr lang="ru-RU" sz="5400" b="1" i="1" spc="300" dirty="0" smtClean="0">
                <a:ln w="11430"/>
                <a:latin typeface="+mn-lt"/>
              </a:rPr>
              <a:t>»</a:t>
            </a:r>
            <a:endParaRPr lang="ru-RU" sz="5400" b="1" i="1" spc="300" dirty="0">
              <a:ln w="11430"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6480" y="537321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с</a:t>
            </a:r>
            <a:r>
              <a:rPr lang="uk-UA" sz="2400" b="1" i="1" dirty="0" smtClean="0"/>
              <a:t>. </a:t>
            </a:r>
            <a:r>
              <a:rPr lang="uk-UA" sz="2400" b="1" i="1" dirty="0" err="1" smtClean="0"/>
              <a:t>Темрюк</a:t>
            </a:r>
            <a:endParaRPr lang="uk-UA" sz="2400" b="1" i="1" dirty="0" smtClean="0"/>
          </a:p>
          <a:p>
            <a:pPr algn="ctr"/>
            <a:r>
              <a:rPr lang="uk-UA" sz="2400" b="1" i="1" dirty="0" smtClean="0"/>
              <a:t>2020р.</a:t>
            </a:r>
            <a:endParaRPr lang="uk-UA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15289">
            <a:off x="6724576" y="3493343"/>
            <a:ext cx="1712882" cy="171288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6525344"/>
            <a:ext cx="1475656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899592" y="476672"/>
            <a:ext cx="7704856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002060"/>
                </a:solidFill>
              </a:rPr>
              <a:t>Завдання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800" dirty="0" err="1" smtClean="0"/>
              <a:t>Активно-пізнавальне</a:t>
            </a:r>
            <a:r>
              <a:rPr lang="ru-RU" sz="3800" dirty="0" smtClean="0"/>
              <a:t> </a:t>
            </a:r>
            <a:r>
              <a:rPr lang="ru-RU" sz="3800" dirty="0" err="1" smtClean="0"/>
              <a:t>ставлення</a:t>
            </a:r>
            <a:r>
              <a:rPr lang="ru-RU" sz="3800" dirty="0" smtClean="0"/>
              <a:t> </a:t>
            </a:r>
            <a:r>
              <a:rPr lang="ru-RU" sz="3800" dirty="0" err="1" smtClean="0"/>
              <a:t>дитини</a:t>
            </a:r>
            <a:r>
              <a:rPr lang="ru-RU" sz="3800" dirty="0" smtClean="0"/>
              <a:t> до </a:t>
            </a:r>
            <a:r>
              <a:rPr lang="ru-RU" sz="3800" dirty="0" err="1" smtClean="0"/>
              <a:t>навколишнього</a:t>
            </a:r>
            <a:r>
              <a:rPr lang="ru-RU" sz="3800" dirty="0" smtClean="0"/>
              <a:t> </a:t>
            </a:r>
            <a:r>
              <a:rPr lang="ru-RU" sz="3800" dirty="0" err="1" smtClean="0"/>
              <a:t>середовища</a:t>
            </a:r>
            <a:endParaRPr lang="ru-RU" sz="3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800" dirty="0" err="1" smtClean="0"/>
              <a:t>Уміння</a:t>
            </a:r>
            <a:r>
              <a:rPr lang="ru-RU" sz="3800" dirty="0" smtClean="0"/>
              <a:t> </a:t>
            </a:r>
            <a:r>
              <a:rPr lang="ru-RU" sz="3800" dirty="0" err="1" smtClean="0"/>
              <a:t>успішно</a:t>
            </a:r>
            <a:r>
              <a:rPr lang="ru-RU" sz="3800" dirty="0" smtClean="0"/>
              <a:t> </a:t>
            </a:r>
            <a:r>
              <a:rPr lang="ru-RU" sz="3800" dirty="0" err="1" smtClean="0"/>
              <a:t>орієнтуватися</a:t>
            </a:r>
            <a:r>
              <a:rPr lang="ru-RU" sz="3800" dirty="0" smtClean="0"/>
              <a:t> </a:t>
            </a:r>
            <a:r>
              <a:rPr lang="ru-RU" sz="3800" dirty="0" err="1" smtClean="0"/>
              <a:t>серед</a:t>
            </a:r>
            <a:r>
              <a:rPr lang="ru-RU" sz="3800" dirty="0" smtClean="0"/>
              <a:t> </a:t>
            </a:r>
            <a:r>
              <a:rPr lang="ru-RU" sz="3800" dirty="0" err="1" smtClean="0"/>
              <a:t>предметів</a:t>
            </a:r>
            <a:r>
              <a:rPr lang="ru-RU" sz="3800" dirty="0" smtClean="0"/>
              <a:t> та </a:t>
            </a:r>
            <a:r>
              <a:rPr lang="ru-RU" sz="3800" dirty="0" err="1" smtClean="0"/>
              <a:t>явищ</a:t>
            </a:r>
            <a:endParaRPr lang="ru-RU" sz="3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800" dirty="0" err="1" smtClean="0"/>
              <a:t>Здатність</a:t>
            </a:r>
            <a:r>
              <a:rPr lang="ru-RU" sz="3800" dirty="0" smtClean="0"/>
              <a:t> </a:t>
            </a:r>
            <a:r>
              <a:rPr lang="ru-RU" sz="3800" dirty="0" err="1" smtClean="0"/>
              <a:t>довільно</a:t>
            </a:r>
            <a:r>
              <a:rPr lang="ru-RU" sz="3800" dirty="0" smtClean="0"/>
              <a:t> </a:t>
            </a:r>
            <a:r>
              <a:rPr lang="ru-RU" sz="3800" dirty="0" err="1" smtClean="0"/>
              <a:t>регулювати</a:t>
            </a:r>
            <a:r>
              <a:rPr lang="ru-RU" sz="3800" dirty="0" smtClean="0"/>
              <a:t> свою </a:t>
            </a:r>
            <a:r>
              <a:rPr lang="ru-RU" sz="3800" dirty="0" err="1" smtClean="0"/>
              <a:t>пізнавальну</a:t>
            </a:r>
            <a:r>
              <a:rPr lang="ru-RU" sz="3800" dirty="0" smtClean="0"/>
              <a:t> </a:t>
            </a:r>
            <a:r>
              <a:rPr lang="ru-RU" sz="3800" dirty="0" err="1" smtClean="0"/>
              <a:t>діяльність</a:t>
            </a:r>
            <a:endParaRPr lang="ru-RU" sz="3800" dirty="0" smtClean="0"/>
          </a:p>
          <a:p>
            <a:pPr marL="457200" indent="-457200"/>
            <a:r>
              <a:rPr lang="ru-RU" sz="2800" dirty="0" smtClean="0"/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6525344"/>
            <a:ext cx="1691680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0912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608278"/>
            <a:ext cx="2088231" cy="876871"/>
          </a:xfrm>
          <a:prstGeom prst="rect">
            <a:avLst/>
          </a:prstGeom>
          <a:solidFill>
            <a:srgbClr val="3399FF"/>
          </a:solidFill>
          <a:ln w="400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6661" y="5195784"/>
            <a:ext cx="2285784" cy="725625"/>
          </a:xfrm>
          <a:prstGeom prst="rect">
            <a:avLst/>
          </a:prstGeom>
          <a:solidFill>
            <a:srgbClr val="FFFF0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розвиваючі ігри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6485" y="4764027"/>
            <a:ext cx="2191858" cy="974535"/>
          </a:xfrm>
          <a:prstGeom prst="rect">
            <a:avLst/>
          </a:prstGeom>
          <a:solidFill>
            <a:srgbClr val="FF6161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спостереження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8743" y="2852936"/>
            <a:ext cx="1945025" cy="1008113"/>
          </a:xfrm>
          <a:prstGeom prst="rect">
            <a:avLst/>
          </a:prstGeom>
          <a:solidFill>
            <a:srgbClr val="FFFF0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сюжетно-рольові ігри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2335" y="846673"/>
            <a:ext cx="2060158" cy="1091936"/>
          </a:xfrm>
          <a:prstGeom prst="rect">
            <a:avLst/>
          </a:prstGeom>
          <a:solidFill>
            <a:srgbClr val="FF99FF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64273" y="933870"/>
            <a:ext cx="2045585" cy="1169612"/>
          </a:xfrm>
          <a:prstGeom prst="rect">
            <a:avLst/>
          </a:prstGeom>
          <a:solidFill>
            <a:srgbClr val="FFFF0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74435" y="2766512"/>
            <a:ext cx="1793142" cy="1029176"/>
          </a:xfrm>
          <a:prstGeom prst="rect">
            <a:avLst/>
          </a:prstGeom>
          <a:solidFill>
            <a:srgbClr val="92D05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дидактичні ігри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4581128"/>
            <a:ext cx="2170174" cy="1295667"/>
          </a:xfrm>
          <a:prstGeom prst="rect">
            <a:avLst/>
          </a:prstGeom>
          <a:solidFill>
            <a:srgbClr val="FF660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дослідницька робота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64713" y="2103482"/>
            <a:ext cx="3043015" cy="2157789"/>
          </a:xfrm>
          <a:prstGeom prst="ellipse">
            <a:avLst/>
          </a:prstGeom>
          <a:solidFill>
            <a:srgbClr val="00B0F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1052736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казкотерапія</a:t>
            </a:r>
            <a:endParaRPr kumimoji="0" lang="ru-RU" sz="22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9" y="1005067"/>
            <a:ext cx="1944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пальчикові ігри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1776" y="2805403"/>
            <a:ext cx="191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1908" y="5208836"/>
            <a:ext cx="303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460" y="4816905"/>
            <a:ext cx="2123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09942" y="836712"/>
            <a:ext cx="2016882" cy="400110"/>
          </a:xfrm>
          <a:prstGeom prst="rect">
            <a:avLst/>
          </a:prstGeom>
          <a:solidFill>
            <a:srgbClr val="66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музикотерапія</a:t>
            </a: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0" name="Прямая со стрелкой 19"/>
          <p:cNvCxnSpPr>
            <a:stCxn id="11" idx="0"/>
          </p:cNvCxnSpPr>
          <p:nvPr/>
        </p:nvCxnSpPr>
        <p:spPr>
          <a:xfrm flipV="1">
            <a:off x="4586221" y="1461902"/>
            <a:ext cx="26664" cy="641580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1" name="Прямая со стрелкой 20"/>
          <p:cNvCxnSpPr>
            <a:stCxn id="11" idx="7"/>
          </p:cNvCxnSpPr>
          <p:nvPr/>
        </p:nvCxnSpPr>
        <p:spPr>
          <a:xfrm flipV="1">
            <a:off x="5662089" y="1963075"/>
            <a:ext cx="546683" cy="456408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2" name="Прямая со стрелкой 21"/>
          <p:cNvCxnSpPr>
            <a:stCxn id="11" idx="6"/>
          </p:cNvCxnSpPr>
          <p:nvPr/>
        </p:nvCxnSpPr>
        <p:spPr>
          <a:xfrm>
            <a:off x="6107728" y="3182377"/>
            <a:ext cx="666706" cy="9206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3" name="Прямая со стрелкой 22"/>
          <p:cNvCxnSpPr>
            <a:stCxn id="11" idx="2"/>
          </p:cNvCxnSpPr>
          <p:nvPr/>
        </p:nvCxnSpPr>
        <p:spPr>
          <a:xfrm flipH="1" flipV="1">
            <a:off x="2483768" y="3177778"/>
            <a:ext cx="580945" cy="4599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4" name="Прямая со стрелкой 23"/>
          <p:cNvCxnSpPr>
            <a:stCxn id="11" idx="1"/>
          </p:cNvCxnSpPr>
          <p:nvPr/>
        </p:nvCxnSpPr>
        <p:spPr>
          <a:xfrm flipH="1" flipV="1">
            <a:off x="2841066" y="1977449"/>
            <a:ext cx="669286" cy="442034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5" name="Прямая со стрелкой 24"/>
          <p:cNvCxnSpPr>
            <a:stCxn id="11" idx="5"/>
          </p:cNvCxnSpPr>
          <p:nvPr/>
        </p:nvCxnSpPr>
        <p:spPr>
          <a:xfrm>
            <a:off x="5662089" y="3945270"/>
            <a:ext cx="1329687" cy="641581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6" name="Прямая со стрелкой 25"/>
          <p:cNvCxnSpPr/>
          <p:nvPr/>
        </p:nvCxnSpPr>
        <p:spPr>
          <a:xfrm flipH="1">
            <a:off x="1907705" y="3789040"/>
            <a:ext cx="1368151" cy="941742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7" name="Прямая со стрелкой 26"/>
          <p:cNvCxnSpPr>
            <a:stCxn id="11" idx="4"/>
            <a:endCxn id="4" idx="0"/>
          </p:cNvCxnSpPr>
          <p:nvPr/>
        </p:nvCxnSpPr>
        <p:spPr>
          <a:xfrm>
            <a:off x="4586221" y="4261271"/>
            <a:ext cx="13332" cy="934513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sp>
        <p:nvSpPr>
          <p:cNvPr id="28" name="Прямоугольник 27"/>
          <p:cNvSpPr/>
          <p:nvPr/>
        </p:nvSpPr>
        <p:spPr>
          <a:xfrm>
            <a:off x="2934978" y="2436072"/>
            <a:ext cx="329452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i="1" u="none" strike="noStrike" kern="0" cap="none" spc="0" normalizeH="0" baseline="0" noProof="0" dirty="0" smtClean="0">
                <a:ln w="3175">
                  <a:solidFill>
                    <a:schemeClr val="tx1"/>
                  </a:solidFill>
                </a:ln>
                <a:effectLst/>
                <a:uLnTx/>
                <a:uFillTx/>
              </a:rPr>
              <a:t>Використання методик</a:t>
            </a:r>
            <a:endParaRPr kumimoji="0" lang="ru-RU" sz="3200" i="0" u="none" strike="noStrike" kern="0" cap="none" spc="0" normalizeH="0" baseline="0" noProof="0" dirty="0" smtClean="0">
              <a:ln w="3175">
                <a:solidFill>
                  <a:schemeClr val="tx1"/>
                </a:solidFill>
              </a:ln>
              <a:effectLst/>
              <a:uLnTx/>
              <a:uFillTx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0" y="6525344"/>
            <a:ext cx="1763688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8194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28953"/>
            <a:ext cx="8345278" cy="3913026"/>
          </a:xfrm>
          <a:prstGeom prst="rect">
            <a:avLst/>
          </a:prstGeom>
        </p:spPr>
      </p:pic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7" name="Овал 6"/>
          <p:cNvSpPr/>
          <p:nvPr/>
        </p:nvSpPr>
        <p:spPr>
          <a:xfrm>
            <a:off x="323528" y="2198718"/>
            <a:ext cx="2443540" cy="1677811"/>
          </a:xfrm>
          <a:prstGeom prst="ellipse">
            <a:avLst/>
          </a:prstGeom>
          <a:solidFill>
            <a:srgbClr val="FF8B8B"/>
          </a:solidFill>
          <a:ln w="40000" cap="flat" cmpd="sng" algn="ctr">
            <a:solidFill>
              <a:srgbClr val="A5644E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2400" b="1" kern="0" dirty="0" err="1"/>
              <a:t>Конкурси</a:t>
            </a:r>
            <a:r>
              <a:rPr lang="ru-RU" sz="2400" b="1" kern="0" dirty="0"/>
              <a:t> та </a:t>
            </a:r>
            <a:r>
              <a:rPr lang="ru-RU" sz="2400" b="1" kern="0" dirty="0" err="1" smtClean="0"/>
              <a:t>виставки</a:t>
            </a:r>
            <a:endParaRPr lang="ru-RU" sz="2400" b="1" kern="0" dirty="0"/>
          </a:p>
        </p:txBody>
      </p:sp>
      <p:sp>
        <p:nvSpPr>
          <p:cNvPr id="8" name="Овал 7"/>
          <p:cNvSpPr/>
          <p:nvPr/>
        </p:nvSpPr>
        <p:spPr>
          <a:xfrm>
            <a:off x="5748429" y="2594750"/>
            <a:ext cx="2966042" cy="1574587"/>
          </a:xfrm>
          <a:prstGeom prst="ellipse">
            <a:avLst/>
          </a:prstGeom>
          <a:solidFill>
            <a:srgbClr val="00B0F0"/>
          </a:solidFill>
          <a:ln w="40000" cap="flat" cmpd="sng" algn="ctr">
            <a:solidFill>
              <a:srgbClr val="A5644E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Індівідуальна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робота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63978" y="1357052"/>
            <a:ext cx="2566792" cy="1264693"/>
          </a:xfrm>
          <a:prstGeom prst="ellipse">
            <a:avLst/>
          </a:prstGeom>
          <a:solidFill>
            <a:srgbClr val="FA32A9"/>
          </a:solidFill>
          <a:ln w="40000" cap="flat" cmpd="sng" algn="ctr">
            <a:solidFill>
              <a:srgbClr val="A5644E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Самостійна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художня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д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іяльність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061022" y="1105110"/>
            <a:ext cx="2519321" cy="1442780"/>
          </a:xfrm>
          <a:prstGeom prst="ellipse">
            <a:avLst/>
          </a:prstGeom>
          <a:solidFill>
            <a:srgbClr val="FFFF00"/>
          </a:solidFill>
          <a:ln w="40000" cap="flat" cmpd="sng" algn="ctr">
            <a:solidFill>
              <a:srgbClr val="A5644E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Свята та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розваги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86467" y="3192231"/>
            <a:ext cx="2824081" cy="1346064"/>
          </a:xfrm>
          <a:prstGeom prst="roundRect">
            <a:avLst/>
          </a:prstGeom>
          <a:solidFill>
            <a:srgbClr val="92D050"/>
          </a:solidFill>
          <a:ln w="40000" cap="flat" cmpd="sng" algn="ctr">
            <a:solidFill>
              <a:srgbClr val="A5644E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Пізнавальний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розвиток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дитини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3737544" y="2496354"/>
            <a:ext cx="342448" cy="691570"/>
          </a:xfrm>
          <a:prstGeom prst="straightConnector1">
            <a:avLst/>
          </a:prstGeom>
          <a:noFill/>
          <a:ln w="40000" cap="flat" cmpd="sng" algn="ctr">
            <a:solidFill>
              <a:srgbClr val="A5644E"/>
            </a:solidFill>
            <a:prstDash val="solid"/>
            <a:tailEnd type="arrow"/>
          </a:ln>
          <a:effectLst>
            <a:outerShdw blurRad="50800" dist="25000" dir="5400000" rotWithShape="0">
              <a:srgbClr val="A5644E">
                <a:shade val="30000"/>
                <a:satMod val="150000"/>
                <a:alpha val="38000"/>
              </a:srgbClr>
            </a:outerShdw>
          </a:effectLst>
        </p:spPr>
      </p:cxnSp>
      <p:cxnSp>
        <p:nvCxnSpPr>
          <p:cNvPr id="14" name="Прямая со стрелкой 13"/>
          <p:cNvCxnSpPr/>
          <p:nvPr/>
        </p:nvCxnSpPr>
        <p:spPr>
          <a:xfrm flipV="1">
            <a:off x="5669053" y="3077284"/>
            <a:ext cx="571504" cy="142876"/>
          </a:xfrm>
          <a:prstGeom prst="straightConnector1">
            <a:avLst/>
          </a:prstGeom>
          <a:noFill/>
          <a:ln w="40000" cap="flat" cmpd="sng" algn="ctr">
            <a:solidFill>
              <a:srgbClr val="A5644E"/>
            </a:solidFill>
            <a:prstDash val="solid"/>
            <a:tailEnd type="arrow"/>
          </a:ln>
          <a:effectLst>
            <a:outerShdw blurRad="50800" dist="25000" dir="5400000" rotWithShape="0">
              <a:srgbClr val="A5644E">
                <a:shade val="30000"/>
                <a:satMod val="150000"/>
                <a:alpha val="38000"/>
              </a:srgbClr>
            </a:outerShdw>
          </a:effectLst>
        </p:spPr>
      </p:cxnSp>
      <p:cxnSp>
        <p:nvCxnSpPr>
          <p:cNvPr id="16" name="Прямая со стрелкой 15"/>
          <p:cNvCxnSpPr>
            <a:endCxn id="9" idx="3"/>
          </p:cNvCxnSpPr>
          <p:nvPr/>
        </p:nvCxnSpPr>
        <p:spPr>
          <a:xfrm flipV="1">
            <a:off x="4728040" y="2436535"/>
            <a:ext cx="411836" cy="712187"/>
          </a:xfrm>
          <a:prstGeom prst="straightConnector1">
            <a:avLst/>
          </a:prstGeom>
          <a:noFill/>
          <a:ln w="40000" cap="flat" cmpd="sng" algn="ctr">
            <a:solidFill>
              <a:srgbClr val="A5644E"/>
            </a:solidFill>
            <a:prstDash val="solid"/>
            <a:tailEnd type="arrow"/>
          </a:ln>
          <a:effectLst>
            <a:outerShdw blurRad="50800" dist="25000" dir="5400000" rotWithShape="0">
              <a:srgbClr val="A5644E">
                <a:shade val="30000"/>
                <a:satMod val="150000"/>
                <a:alpha val="38000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1794263" y="408001"/>
            <a:ext cx="627938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 smtClean="0">
                <a:ln w="1905"/>
                <a:solidFill>
                  <a:srgbClr val="002060"/>
                </a:solidFill>
                <a:effectLst>
                  <a:glow rad="101600">
                    <a:srgbClr val="A5644E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Форми організації дітей</a:t>
            </a:r>
            <a:endParaRPr kumimoji="0" lang="ru-RU" sz="4000" b="1" i="1" u="none" strike="noStrike" kern="0" cap="none" spc="0" normalizeH="0" baseline="0" noProof="0" dirty="0" smtClean="0">
              <a:ln w="1905"/>
              <a:solidFill>
                <a:srgbClr val="002060"/>
              </a:solidFill>
              <a:effectLst>
                <a:glow rad="101600">
                  <a:srgbClr val="A5644E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2384772" y="3614814"/>
            <a:ext cx="504056" cy="85368"/>
          </a:xfrm>
          <a:prstGeom prst="straightConnector1">
            <a:avLst/>
          </a:prstGeom>
          <a:noFill/>
          <a:ln w="40000" cap="flat" cmpd="sng" algn="ctr">
            <a:solidFill>
              <a:srgbClr val="A5644E"/>
            </a:solidFill>
            <a:prstDash val="solid"/>
            <a:tailEnd type="arrow"/>
          </a:ln>
          <a:effectLst>
            <a:outerShdw blurRad="50800" dist="25000" dir="5400000" rotWithShape="0">
              <a:srgbClr val="A5644E">
                <a:shade val="30000"/>
                <a:satMod val="150000"/>
                <a:alpha val="38000"/>
              </a:srgbClr>
            </a:outerShdw>
          </a:effectLst>
        </p:spPr>
      </p:cxnSp>
      <p:sp>
        <p:nvSpPr>
          <p:cNvPr id="15" name="Скругленный прямоугольник 14"/>
          <p:cNvSpPr/>
          <p:nvPr/>
        </p:nvSpPr>
        <p:spPr>
          <a:xfrm>
            <a:off x="0" y="6525344"/>
            <a:ext cx="1691680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6760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971600" y="1052736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378938"/>
            <a:ext cx="7158696" cy="569386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Поширення педагогічного досвіду</a:t>
            </a:r>
          </a:p>
          <a:p>
            <a:endParaRPr lang="uk-UA" sz="2400" b="1" i="1" u="sng" dirty="0" smtClean="0"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sz="2400" b="1" i="1" u="sng" dirty="0" smtClean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Педради:</a:t>
            </a:r>
          </a:p>
          <a:p>
            <a:r>
              <a:rPr lang="uk-UA" sz="2400" b="1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“Пізнавальні</a:t>
            </a:r>
            <a:r>
              <a:rPr lang="uk-UA" sz="2400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функції дослідницько-експериментальної </a:t>
            </a:r>
            <a:r>
              <a:rPr lang="uk-UA" sz="2400" b="1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роботи”</a:t>
            </a:r>
            <a:endParaRPr lang="uk-UA" sz="2400" b="1" i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sz="2400" b="1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“Способи</a:t>
            </a:r>
            <a:r>
              <a:rPr lang="uk-UA" sz="2400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загартування </a:t>
            </a:r>
            <a:r>
              <a:rPr lang="uk-UA" sz="2400" b="1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дітей”</a:t>
            </a:r>
            <a:endParaRPr lang="uk-UA" sz="2400" b="1" i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uk-UA" sz="2400" b="1" i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sz="2400" b="1" i="1" u="sng" dirty="0" smtClean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Методичні об</a:t>
            </a:r>
            <a:r>
              <a:rPr lang="en-US" sz="2400" b="1" i="1" u="sng" dirty="0" smtClean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uk-UA" sz="2400" b="1" i="1" u="sng" dirty="0" smtClean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єднання вихователів :</a:t>
            </a:r>
          </a:p>
          <a:p>
            <a:r>
              <a:rPr lang="uk-UA" sz="2400" b="1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“Форми</a:t>
            </a:r>
            <a:r>
              <a:rPr lang="uk-UA" sz="2400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організації рухової </a:t>
            </a:r>
            <a:r>
              <a:rPr lang="uk-UA" sz="2400" b="1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активності”</a:t>
            </a:r>
            <a:endParaRPr lang="uk-UA" sz="2400" b="1" i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sz="2400" b="1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“Сучасні</a:t>
            </a:r>
            <a:r>
              <a:rPr lang="uk-UA" sz="2400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підходи до навчання мовленнєвого розвитку </a:t>
            </a:r>
            <a:r>
              <a:rPr lang="uk-UA" sz="2400" b="1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дітей”</a:t>
            </a:r>
            <a:endParaRPr lang="uk-UA" sz="2400" b="1" i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uk-UA" sz="2400" b="1" i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sz="2400" b="1" i="1" u="sng" dirty="0" smtClean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Семінари-практикуми:</a:t>
            </a:r>
          </a:p>
          <a:p>
            <a:r>
              <a:rPr lang="uk-UA" sz="2400" b="1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“Національний</a:t>
            </a:r>
            <a:r>
              <a:rPr lang="uk-UA" sz="2400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одяг. </a:t>
            </a:r>
            <a:r>
              <a:rPr lang="uk-UA" sz="2400" b="1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Вишиванка”</a:t>
            </a:r>
            <a:endParaRPr lang="uk-UA" sz="2400" b="1" i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sz="2400" b="1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“Українська</a:t>
            </a:r>
            <a:r>
              <a:rPr lang="uk-UA" sz="2400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національна </a:t>
            </a:r>
            <a:r>
              <a:rPr lang="uk-UA" sz="2400" b="1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кухня”</a:t>
            </a:r>
            <a:endParaRPr lang="uk-UA" sz="2400" b="1" i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6525344"/>
            <a:ext cx="1835696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smtClean="0"/>
              <a:t> О.О.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457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pic>
        <p:nvPicPr>
          <p:cNvPr id="4" name="Рисунок 3" descr="C:\Users\Евген\Desktop\телефон\IMG_20180306_092602906.jpg"/>
          <p:cNvPicPr/>
          <p:nvPr/>
        </p:nvPicPr>
        <p:blipFill>
          <a:blip r:embed="rId2" cstate="print"/>
          <a:srcRect l="5637" t="9401" r="9300"/>
          <a:stretch>
            <a:fillRect/>
          </a:stretch>
        </p:blipFill>
        <p:spPr bwMode="auto">
          <a:xfrm>
            <a:off x="827584" y="836712"/>
            <a:ext cx="3353542" cy="2676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Евген\Desktop\Рабочий стол\Осінній бал 2017\P1070259.JPG"/>
          <p:cNvPicPr/>
          <p:nvPr/>
        </p:nvPicPr>
        <p:blipFill>
          <a:blip r:embed="rId3" cstate="print"/>
          <a:srcRect l="43292" t="30128"/>
          <a:stretch>
            <a:fillRect/>
          </a:stretch>
        </p:blipFill>
        <p:spPr bwMode="auto">
          <a:xfrm>
            <a:off x="4716016" y="836712"/>
            <a:ext cx="3087920" cy="2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Евген\Desktop\Рабочий стол\Осінній бал 2017\P1070310.JPG"/>
          <p:cNvPicPr/>
          <p:nvPr/>
        </p:nvPicPr>
        <p:blipFill>
          <a:blip r:embed="rId4" cstate="print"/>
          <a:srcRect l="34473" t="8974" r="4757" b="13889"/>
          <a:stretch>
            <a:fillRect/>
          </a:stretch>
        </p:blipFill>
        <p:spPr bwMode="auto">
          <a:xfrm>
            <a:off x="1187624" y="3645024"/>
            <a:ext cx="2724860" cy="2591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Евген\Desktop\Рабочий стол\Осінній бал 2017\P1070342.JPG"/>
          <p:cNvPicPr/>
          <p:nvPr/>
        </p:nvPicPr>
        <p:blipFill>
          <a:blip r:embed="rId5" cstate="print"/>
          <a:srcRect t="7906" r="16622"/>
          <a:stretch>
            <a:fillRect/>
          </a:stretch>
        </p:blipFill>
        <p:spPr bwMode="auto">
          <a:xfrm>
            <a:off x="4788024" y="3645024"/>
            <a:ext cx="3011607" cy="2473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6525344"/>
            <a:ext cx="1691680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906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pic>
        <p:nvPicPr>
          <p:cNvPr id="11" name="Рисунок 10" descr="C:\Users\Евген\Desktop\Рабочий стол\Фото Марина\Тиждень охорони праці\20160425135024.jpg"/>
          <p:cNvPicPr/>
          <p:nvPr/>
        </p:nvPicPr>
        <p:blipFill>
          <a:blip r:embed="rId2" cstate="print"/>
          <a:srcRect t="20726" r="8605" b="4915"/>
          <a:stretch>
            <a:fillRect/>
          </a:stretch>
        </p:blipFill>
        <p:spPr bwMode="auto">
          <a:xfrm>
            <a:off x="1187624" y="620688"/>
            <a:ext cx="5069210" cy="3170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Евген\Desktop\Рабочий стол\Фото Марина\Святий Миколай\P1060454.JPG"/>
          <p:cNvPicPr/>
          <p:nvPr/>
        </p:nvPicPr>
        <p:blipFill>
          <a:blip r:embed="rId3" cstate="print"/>
          <a:srcRect l="6414" t="13679" r="8605" b="16427"/>
          <a:stretch>
            <a:fillRect/>
          </a:stretch>
        </p:blipFill>
        <p:spPr bwMode="auto">
          <a:xfrm>
            <a:off x="3995936" y="3212976"/>
            <a:ext cx="4673724" cy="2966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1763688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0587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uk-UA" b="1" i="1" dirty="0" smtClean="0"/>
          </a:p>
          <a:p>
            <a:pPr algn="ctr"/>
            <a:endParaRPr lang="uk-UA" b="1" i="1" dirty="0" smtClean="0"/>
          </a:p>
          <a:p>
            <a:pPr algn="ctr"/>
            <a:endParaRPr lang="uk-UA" b="1" i="1" dirty="0" smtClean="0"/>
          </a:p>
          <a:p>
            <a:pPr algn="ctr"/>
            <a:endParaRPr lang="uk-UA" b="1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3246" y="836712"/>
            <a:ext cx="8388424" cy="93610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У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своїй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/>
              </a:rPr>
              <a:t>діяльнос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ті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та 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у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житті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дотримуюсь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таких правил: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99592" y="2248521"/>
            <a:ext cx="7415733" cy="3907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777C84"/>
            </a:solidFill>
            <a:prstDash val="solid"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txBody>
          <a:bodyPr vert="horz">
            <a:normAutofit fontScale="6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E8637"/>
              </a:buClr>
            </a:pPr>
            <a:r>
              <a:rPr lang="uk-UA" sz="4500" b="1" i="1" dirty="0" smtClean="0">
                <a:solidFill>
                  <a:sysClr val="windowText" lastClr="000000"/>
                </a:solidFill>
              </a:rPr>
              <a:t>У будь – якій життєвій ситуації пам’ятаю про те, що я– вихователь, з якого беруть приклад діти.</a:t>
            </a:r>
          </a:p>
          <a:p>
            <a:pPr>
              <a:buClr>
                <a:srgbClr val="FE8637"/>
              </a:buClr>
            </a:pPr>
            <a:r>
              <a:rPr lang="uk-UA" sz="4500" b="1" i="1" dirty="0" smtClean="0">
                <a:solidFill>
                  <a:sysClr val="windowText" lastClr="000000"/>
                </a:solidFill>
              </a:rPr>
              <a:t>Прагну берегти та поважати самолюбство і гідність інших людей, бути толерантною за будь – яких обставин.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Не нав’язую своїх думок і смаків іншим.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Пам’ятаю золоте правило етики: ставлюсь до людей так, як би  хотіла, щоб вони ставились до мене.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Char char=""/>
              <a:tabLst/>
              <a:defRPr/>
            </a:pPr>
            <a:endParaRPr kumimoji="0" lang="uk-UA" sz="3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Char char=""/>
              <a:tabLst/>
              <a:defRPr/>
            </a:pPr>
            <a:endParaRPr kumimoji="0" lang="uk-UA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6453336"/>
            <a:ext cx="1907704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0797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4869160"/>
            <a:ext cx="7272808" cy="1296144"/>
          </a:xfrm>
        </p:spPr>
        <p:txBody>
          <a:bodyPr>
            <a:noAutofit/>
          </a:bodyPr>
          <a:lstStyle/>
          <a:p>
            <a:r>
              <a:rPr lang="ru-RU" sz="5000" b="1" i="1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Дякую</a:t>
            </a:r>
            <a:r>
              <a:rPr lang="ru-RU" sz="5000" b="1" i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br>
              <a:rPr lang="ru-RU" sz="5000" b="1" i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5000" b="1" i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за </a:t>
            </a:r>
            <a:r>
              <a:rPr lang="ru-RU" sz="5000" b="1" i="1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увагу</a:t>
            </a:r>
            <a:endParaRPr lang="ru-RU" sz="5000" b="1" i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377" y="332656"/>
            <a:ext cx="1808815" cy="1808815"/>
          </a:xfrm>
          <a:prstGeom prst="rect">
            <a:avLst/>
          </a:prstGeom>
        </p:spPr>
      </p:pic>
      <p:pic>
        <p:nvPicPr>
          <p:cNvPr id="6" name="Рисунок 5" descr="C:\Users\Евген\Desktop\Порт Сити\IMG_20180927_1107568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6672"/>
            <a:ext cx="5544616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6525344"/>
            <a:ext cx="1979712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096" y="505190"/>
            <a:ext cx="8093848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i="1" spc="600" dirty="0" smtClean="0">
                <a:ln w="11430"/>
                <a:solidFill>
                  <a:srgbClr val="FF0000"/>
                </a:solidFill>
                <a:latin typeface="+mn-lt"/>
              </a:rPr>
              <a:t>Будемо знайомі !</a:t>
            </a:r>
            <a:endParaRPr lang="uk-UA" sz="2800" b="1" i="1" spc="600" dirty="0">
              <a:ln w="11430"/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3020" y="2348880"/>
            <a:ext cx="422745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600" b="1" i="1" dirty="0" smtClean="0">
                <a:ln w="11430"/>
                <a:ea typeface="+mj-ea"/>
                <a:cs typeface="+mj-cs"/>
              </a:rPr>
              <a:t>вихователь </a:t>
            </a:r>
            <a:r>
              <a:rPr lang="ru-RU" sz="2600" b="1" i="1" dirty="0" err="1" smtClean="0">
                <a:ln w="11430"/>
                <a:ea typeface="+mj-ea"/>
                <a:cs typeface="+mj-cs"/>
              </a:rPr>
              <a:t>комунального</a:t>
            </a:r>
            <a:r>
              <a:rPr lang="ru-RU" sz="2600" b="1" i="1" dirty="0" smtClean="0">
                <a:ln w="11430"/>
                <a:ea typeface="+mj-ea"/>
                <a:cs typeface="+mj-cs"/>
              </a:rPr>
              <a:t> закладу  </a:t>
            </a:r>
            <a:r>
              <a:rPr lang="ru-RU" sz="2600" b="1" i="1" dirty="0" err="1" smtClean="0">
                <a:ln w="11430"/>
                <a:ea typeface="+mj-ea"/>
                <a:cs typeface="+mj-cs"/>
              </a:rPr>
              <a:t>Темрюцький</a:t>
            </a:r>
            <a:r>
              <a:rPr lang="ru-RU" sz="2600" b="1" i="1" dirty="0" smtClean="0">
                <a:ln w="11430"/>
                <a:ea typeface="+mj-ea"/>
                <a:cs typeface="+mj-cs"/>
              </a:rPr>
              <a:t>    </a:t>
            </a:r>
            <a:r>
              <a:rPr lang="ru-RU" sz="2600" b="1" i="1" dirty="0" err="1" smtClean="0">
                <a:ln w="11430"/>
                <a:ea typeface="+mj-ea"/>
                <a:cs typeface="+mj-cs"/>
              </a:rPr>
              <a:t>ясла-садок</a:t>
            </a:r>
            <a:r>
              <a:rPr lang="ru-RU" sz="2600" b="1" i="1" dirty="0" smtClean="0">
                <a:ln w="11430"/>
                <a:ea typeface="+mj-ea"/>
                <a:cs typeface="+mj-cs"/>
              </a:rPr>
              <a:t> «</a:t>
            </a:r>
            <a:r>
              <a:rPr lang="ru-RU" sz="2600" b="1" i="1" dirty="0" err="1" smtClean="0">
                <a:ln w="11430"/>
                <a:ea typeface="+mj-ea"/>
                <a:cs typeface="+mj-cs"/>
              </a:rPr>
              <a:t>Лукомор</a:t>
            </a:r>
            <a:r>
              <a:rPr lang="en-US" sz="2600" b="1" i="1" dirty="0" smtClean="0">
                <a:ln w="11430"/>
                <a:ea typeface="+mj-ea"/>
                <a:cs typeface="+mj-cs"/>
              </a:rPr>
              <a:t>’</a:t>
            </a:r>
            <a:r>
              <a:rPr lang="ru-RU" sz="2600" b="1" i="1" dirty="0" err="1" smtClean="0">
                <a:ln w="11430"/>
                <a:ea typeface="+mj-ea"/>
                <a:cs typeface="+mj-cs"/>
              </a:rPr>
              <a:t>є</a:t>
            </a:r>
            <a:r>
              <a:rPr lang="ru-RU" sz="2600" b="1" i="1" dirty="0" smtClean="0">
                <a:ln w="11430"/>
                <a:ea typeface="+mj-ea"/>
                <a:cs typeface="+mj-cs"/>
              </a:rPr>
              <a:t>» </a:t>
            </a:r>
            <a:r>
              <a:rPr lang="ru-RU" sz="2600" b="1" i="1" dirty="0" err="1" smtClean="0">
                <a:ln w="11430"/>
                <a:ea typeface="+mj-ea"/>
                <a:cs typeface="+mj-cs"/>
              </a:rPr>
              <a:t>Нікольської</a:t>
            </a:r>
            <a:r>
              <a:rPr lang="ru-RU" sz="2600" b="1" i="1" dirty="0" smtClean="0">
                <a:ln w="11430"/>
                <a:ea typeface="+mj-ea"/>
                <a:cs typeface="+mj-cs"/>
              </a:rPr>
              <a:t> </a:t>
            </a:r>
            <a:r>
              <a:rPr lang="ru-RU" sz="2600" b="1" i="1" dirty="0" err="1" smtClean="0">
                <a:ln w="11430"/>
                <a:ea typeface="+mj-ea"/>
                <a:cs typeface="+mj-cs"/>
              </a:rPr>
              <a:t>районної</a:t>
            </a:r>
            <a:r>
              <a:rPr lang="ru-RU" sz="2600" b="1" i="1" dirty="0" smtClean="0">
                <a:ln w="11430"/>
                <a:ea typeface="+mj-ea"/>
                <a:cs typeface="+mj-cs"/>
              </a:rPr>
              <a:t> ради </a:t>
            </a:r>
            <a:r>
              <a:rPr lang="ru-RU" sz="2600" b="1" i="1" dirty="0" err="1" smtClean="0">
                <a:ln w="11430"/>
                <a:ea typeface="+mj-ea"/>
                <a:cs typeface="+mj-cs"/>
              </a:rPr>
              <a:t>Донецької</a:t>
            </a:r>
            <a:r>
              <a:rPr lang="ru-RU" sz="2600" b="1" i="1" dirty="0" smtClean="0">
                <a:ln w="11430"/>
                <a:ea typeface="+mj-ea"/>
                <a:cs typeface="+mj-cs"/>
              </a:rPr>
              <a:t> </a:t>
            </a:r>
            <a:r>
              <a:rPr lang="ru-RU" sz="2600" b="1" i="1" dirty="0" err="1" smtClean="0">
                <a:ln w="11430"/>
                <a:ea typeface="+mj-ea"/>
                <a:cs typeface="+mj-cs"/>
              </a:rPr>
              <a:t>області</a:t>
            </a:r>
            <a:endParaRPr lang="uk-UA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388320" y="1289516"/>
            <a:ext cx="4251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err="1" smtClean="0">
                <a:solidFill>
                  <a:srgbClr val="7030A0"/>
                </a:solidFill>
              </a:rPr>
              <a:t>Іваниця</a:t>
            </a:r>
            <a:r>
              <a:rPr lang="uk-UA" sz="3600" b="1" i="1" dirty="0" smtClean="0">
                <a:solidFill>
                  <a:srgbClr val="7030A0"/>
                </a:solidFill>
              </a:rPr>
              <a:t> Олена Олексіївна</a:t>
            </a:r>
            <a:endParaRPr lang="uk-UA" sz="3600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C:\Users\Евген\AppData\Local\Microsoft\Windows\Temporary Internet Files\Content.Word\IMG-ed89b7e7555d1950988458639144ddf8-V.JPG"/>
          <p:cNvPicPr/>
          <p:nvPr/>
        </p:nvPicPr>
        <p:blipFill>
          <a:blip r:embed="rId2" cstate="print"/>
          <a:srcRect l="8658" t="14543"/>
          <a:stretch>
            <a:fillRect/>
          </a:stretch>
        </p:blipFill>
        <p:spPr bwMode="auto">
          <a:xfrm>
            <a:off x="1979712" y="1556792"/>
            <a:ext cx="2424673" cy="295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1584176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921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1627" y="1139730"/>
            <a:ext cx="5536384" cy="792088"/>
          </a:xfrm>
        </p:spPr>
        <p:txBody>
          <a:bodyPr>
            <a:norm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2"/>
              </a:buBlip>
            </a:pPr>
            <a:r>
              <a:rPr lang="ru-RU" sz="2800" b="1" dirty="0" smtClean="0"/>
              <a:t>Дата </a:t>
            </a:r>
            <a:r>
              <a:rPr lang="ru-RU" sz="2800" b="1" dirty="0" err="1" smtClean="0"/>
              <a:t>народження</a:t>
            </a:r>
            <a:r>
              <a:rPr lang="ru-RU" sz="2800" b="1" dirty="0" smtClean="0"/>
              <a:t>:</a:t>
            </a:r>
            <a:r>
              <a:rPr lang="ru-RU" sz="2800" dirty="0" smtClean="0"/>
              <a:t> 22.11.1967р.</a:t>
            </a:r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None/>
            </a:pP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3024" y="404664"/>
            <a:ext cx="3024336" cy="735066"/>
          </a:xfrm>
        </p:spPr>
        <p:txBody>
          <a:bodyPr>
            <a:normAutofit fontScale="90000"/>
          </a:bodyPr>
          <a:lstStyle/>
          <a:p>
            <a:pPr indent="533400" algn="l"/>
            <a:r>
              <a:rPr lang="ru-RU" b="1" i="1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Візитка</a:t>
            </a:r>
            <a:endParaRPr lang="ru-RU" b="1" i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627" y="1675154"/>
            <a:ext cx="791618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lnSpc>
                <a:spcPct val="120000"/>
              </a:lnSpc>
              <a:buSzPct val="75000"/>
              <a:buBlip>
                <a:blip r:embed="rId2"/>
              </a:buBlip>
            </a:pPr>
            <a:r>
              <a:rPr lang="ru-RU" sz="2600" b="1" dirty="0" err="1">
                <a:solidFill>
                  <a:prstClr val="black"/>
                </a:solidFill>
              </a:rPr>
              <a:t>Освіта</a:t>
            </a:r>
            <a:r>
              <a:rPr lang="ru-RU" sz="2600" b="1" dirty="0">
                <a:solidFill>
                  <a:prstClr val="black"/>
                </a:solidFill>
              </a:rPr>
              <a:t>:  </a:t>
            </a:r>
            <a:r>
              <a:rPr lang="ru-RU" sz="2600" dirty="0" err="1" smtClean="0">
                <a:solidFill>
                  <a:prstClr val="black"/>
                </a:solidFill>
              </a:rPr>
              <a:t>Артемівське</a:t>
            </a:r>
            <a:r>
              <a:rPr lang="ru-RU" sz="2600" dirty="0" smtClean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педагогічне</a:t>
            </a:r>
            <a:r>
              <a:rPr lang="ru-RU" sz="2600" dirty="0">
                <a:solidFill>
                  <a:prstClr val="black"/>
                </a:solidFill>
              </a:rPr>
              <a:t> училище </a:t>
            </a:r>
            <a:r>
              <a:rPr lang="ru-RU" sz="2600" dirty="0" smtClean="0">
                <a:solidFill>
                  <a:prstClr val="black"/>
                </a:solidFill>
              </a:rPr>
              <a:t>(1993) </a:t>
            </a:r>
            <a:r>
              <a:rPr lang="ru-RU" sz="2600" i="1" dirty="0" err="1" smtClean="0">
                <a:solidFill>
                  <a:prstClr val="black"/>
                </a:solidFill>
              </a:rPr>
              <a:t>Спеціальність</a:t>
            </a:r>
            <a:r>
              <a:rPr lang="ru-RU" sz="2600" i="1" dirty="0" smtClean="0">
                <a:solidFill>
                  <a:prstClr val="black"/>
                </a:solidFill>
              </a:rPr>
              <a:t> </a:t>
            </a:r>
            <a:r>
              <a:rPr lang="ru-RU" sz="2600" i="1" dirty="0">
                <a:solidFill>
                  <a:prstClr val="black"/>
                </a:solidFill>
              </a:rPr>
              <a:t>за дипломом</a:t>
            </a:r>
            <a:r>
              <a:rPr lang="ru-RU" sz="2600" i="1" dirty="0" smtClean="0">
                <a:solidFill>
                  <a:prstClr val="black"/>
                </a:solidFill>
              </a:rPr>
              <a:t>: </a:t>
            </a:r>
            <a:r>
              <a:rPr lang="ru-RU" sz="2600" dirty="0" smtClean="0">
                <a:solidFill>
                  <a:prstClr val="black"/>
                </a:solidFill>
              </a:rPr>
              <a:t>«</a:t>
            </a:r>
            <a:r>
              <a:rPr lang="ru-RU" sz="2600" dirty="0" err="1" smtClean="0">
                <a:solidFill>
                  <a:prstClr val="black"/>
                </a:solidFill>
              </a:rPr>
              <a:t>Дошкільне</a:t>
            </a:r>
            <a:r>
              <a:rPr lang="ru-RU" sz="2600" dirty="0" smtClean="0">
                <a:solidFill>
                  <a:prstClr val="black"/>
                </a:solidFill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</a:rPr>
              <a:t>виховання</a:t>
            </a:r>
            <a:r>
              <a:rPr lang="ru-RU" sz="2600" dirty="0" smtClean="0">
                <a:solidFill>
                  <a:prstClr val="black"/>
                </a:solidFill>
              </a:rPr>
              <a:t>»</a:t>
            </a:r>
            <a:endParaRPr lang="ru-RU" sz="2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251" y="3171916"/>
            <a:ext cx="749498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lnSpc>
                <a:spcPct val="120000"/>
              </a:lnSpc>
              <a:buSzPct val="75000"/>
            </a:pP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i="1" dirty="0" err="1">
                <a:solidFill>
                  <a:prstClr val="black"/>
                </a:solidFill>
              </a:rPr>
              <a:t>Кваліфікація</a:t>
            </a:r>
            <a:r>
              <a:rPr lang="ru-RU" sz="2600" i="1" dirty="0" smtClean="0">
                <a:solidFill>
                  <a:prstClr val="black"/>
                </a:solidFill>
              </a:rPr>
              <a:t>:</a:t>
            </a:r>
            <a:r>
              <a:rPr lang="ru-RU" sz="2600" dirty="0" smtClean="0">
                <a:solidFill>
                  <a:prstClr val="black"/>
                </a:solidFill>
              </a:rPr>
              <a:t>«</a:t>
            </a:r>
            <a:r>
              <a:rPr lang="ru-RU" sz="2600" dirty="0" err="1">
                <a:solidFill>
                  <a:prstClr val="black"/>
                </a:solidFill>
              </a:rPr>
              <a:t>Вихователь</a:t>
            </a:r>
            <a:r>
              <a:rPr lang="ru-RU" sz="2600" dirty="0">
                <a:solidFill>
                  <a:prstClr val="black"/>
                </a:solidFill>
              </a:rPr>
              <a:t> в </a:t>
            </a:r>
            <a:r>
              <a:rPr lang="ru-RU" sz="2600" dirty="0" err="1" smtClean="0">
                <a:solidFill>
                  <a:prstClr val="black"/>
                </a:solidFill>
              </a:rPr>
              <a:t>дошкільному</a:t>
            </a:r>
            <a:r>
              <a:rPr lang="ru-RU" sz="2600" dirty="0" smtClean="0">
                <a:solidFill>
                  <a:prstClr val="black"/>
                </a:solidFill>
              </a:rPr>
              <a:t>  </a:t>
            </a:r>
            <a:r>
              <a:rPr lang="ru-RU" sz="2600" dirty="0" err="1" smtClean="0">
                <a:solidFill>
                  <a:prstClr val="black"/>
                </a:solidFill>
              </a:rPr>
              <a:t>закладі</a:t>
            </a:r>
            <a:r>
              <a:rPr lang="ru-RU" sz="2600" dirty="0" smtClean="0">
                <a:solidFill>
                  <a:prstClr val="black"/>
                </a:solidFill>
              </a:rPr>
              <a:t>»</a:t>
            </a:r>
            <a:endParaRPr lang="uk-UA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50035" y="3789041"/>
            <a:ext cx="7931420" cy="233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r>
              <a:rPr lang="ru-RU" sz="2600" b="1" dirty="0" smtClean="0"/>
              <a:t>Посада:</a:t>
            </a:r>
            <a:r>
              <a:rPr lang="ru-RU" sz="2600" dirty="0" smtClean="0"/>
              <a:t> 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r>
              <a:rPr lang="ru-RU" sz="2600" dirty="0" err="1" smtClean="0"/>
              <a:t>Вихователь</a:t>
            </a:r>
            <a:r>
              <a:rPr lang="ru-RU" sz="2600" dirty="0" smtClean="0"/>
              <a:t> </a:t>
            </a:r>
            <a:r>
              <a:rPr lang="ru-RU" sz="2600" dirty="0" err="1" smtClean="0"/>
              <a:t>молодшої</a:t>
            </a:r>
            <a:r>
              <a:rPr lang="ru-RU" sz="2600" dirty="0" smtClean="0"/>
              <a:t> </a:t>
            </a:r>
            <a:r>
              <a:rPr lang="ru-RU" sz="2600" dirty="0" err="1" smtClean="0"/>
              <a:t>групи</a:t>
            </a:r>
            <a:endParaRPr lang="ru-RU" sz="2600" dirty="0" smtClean="0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r>
              <a:rPr lang="ru-RU" sz="2600" b="1" dirty="0" err="1" smtClean="0"/>
              <a:t>Педагогічний</a:t>
            </a:r>
            <a:r>
              <a:rPr lang="ru-RU" sz="2600" b="1" dirty="0" smtClean="0"/>
              <a:t> стаж </a:t>
            </a:r>
            <a:r>
              <a:rPr lang="ru-RU" sz="2600" b="1" dirty="0" err="1" smtClean="0"/>
              <a:t>роботи</a:t>
            </a:r>
            <a:r>
              <a:rPr lang="ru-RU" sz="2600" b="1" dirty="0" smtClean="0"/>
              <a:t> : </a:t>
            </a:r>
            <a:r>
              <a:rPr lang="ru-RU" sz="2600" dirty="0" smtClean="0"/>
              <a:t>27 </a:t>
            </a:r>
            <a:r>
              <a:rPr lang="ru-RU" sz="2600" dirty="0" err="1" smtClean="0"/>
              <a:t>років</a:t>
            </a:r>
            <a:endParaRPr lang="ru-RU" sz="2600" dirty="0" smtClean="0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endParaRPr lang="ru-RU" sz="26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 smtClean="0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endParaRPr lang="ru-RU" sz="28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6525344"/>
            <a:ext cx="1547664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294678"/>
            <a:ext cx="74888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Педагогічне кредо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дошкільнят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робота,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поклик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сердець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повсякденна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турбота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майбуття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b="1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692696"/>
            <a:ext cx="6552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0000"/>
                </a:solidFill>
              </a:rPr>
              <a:t>Життєве кредо</a:t>
            </a:r>
          </a:p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Пам'ятай минуле,</a:t>
            </a:r>
          </a:p>
          <a:p>
            <a:pPr algn="ctr"/>
            <a:r>
              <a:rPr lang="uk-UA" sz="3600" b="1" i="1" dirty="0">
                <a:solidFill>
                  <a:srgbClr val="0070C0"/>
                </a:solidFill>
              </a:rPr>
              <a:t>ж</a:t>
            </a:r>
            <a:r>
              <a:rPr lang="uk-UA" sz="3600" b="1" i="1" dirty="0" smtClean="0">
                <a:solidFill>
                  <a:srgbClr val="0070C0"/>
                </a:solidFill>
              </a:rPr>
              <a:t>иви сьогоденням,</a:t>
            </a:r>
          </a:p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Дивись у майбутнє!</a:t>
            </a:r>
            <a:endParaRPr lang="uk-UA" sz="3600" b="1" i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8800"/>
            <a:ext cx="1944216" cy="194421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1691680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36712"/>
            <a:ext cx="86761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Вихователь </a:t>
            </a:r>
            <a:r>
              <a:rPr lang="uk-UA" sz="3200" dirty="0"/>
              <a:t>– це перший, </a:t>
            </a:r>
            <a:r>
              <a:rPr lang="uk-UA" sz="3200" dirty="0" smtClean="0"/>
              <a:t>після мами</a:t>
            </a:r>
            <a:r>
              <a:rPr lang="uk-UA" sz="3200" dirty="0"/>
              <a:t>, </a:t>
            </a:r>
            <a:r>
              <a:rPr lang="uk-UA" sz="3200" dirty="0" smtClean="0"/>
              <a:t>вчитель, який зустрічається дітям на їх життєвому шляху. Вихователі </a:t>
            </a:r>
            <a:r>
              <a:rPr lang="uk-UA" sz="3200" dirty="0"/>
              <a:t>– люди, які в </a:t>
            </a:r>
            <a:r>
              <a:rPr lang="uk-UA" sz="3200" dirty="0" smtClean="0"/>
              <a:t>душі залишаються дітьми. Я не відчувала труднощів </a:t>
            </a:r>
            <a:r>
              <a:rPr lang="uk-UA" sz="3200" dirty="0"/>
              <a:t>у виборі </a:t>
            </a:r>
            <a:r>
              <a:rPr lang="uk-UA" sz="3200" dirty="0" smtClean="0"/>
              <a:t>ким бути </a:t>
            </a:r>
            <a:r>
              <a:rPr lang="uk-UA" sz="3200" dirty="0"/>
              <a:t>– вибір зроблено. Тепер </a:t>
            </a:r>
            <a:r>
              <a:rPr lang="uk-UA" sz="3200" dirty="0" smtClean="0"/>
              <a:t>це мій </a:t>
            </a:r>
            <a:r>
              <a:rPr lang="uk-UA" sz="3200" dirty="0"/>
              <a:t>дім, в якому мене чекають, </a:t>
            </a:r>
            <a:r>
              <a:rPr lang="uk-UA" sz="3200" dirty="0" smtClean="0"/>
              <a:t>в який я поспішаю ідеями </a:t>
            </a:r>
            <a:r>
              <a:rPr lang="uk-UA" sz="3200" dirty="0"/>
              <a:t>та гарним </a:t>
            </a:r>
            <a:r>
              <a:rPr lang="uk-UA" sz="3200" dirty="0" smtClean="0"/>
              <a:t>настроєм. Моїм </a:t>
            </a:r>
            <a:r>
              <a:rPr lang="uk-UA" sz="3200" dirty="0"/>
              <a:t>бажанням є стати </a:t>
            </a:r>
            <a:r>
              <a:rPr lang="uk-UA" sz="3200" dirty="0" smtClean="0"/>
              <a:t>для своїх </a:t>
            </a:r>
            <a:r>
              <a:rPr lang="uk-UA" sz="3200" dirty="0"/>
              <a:t>малюків </a:t>
            </a:r>
            <a:r>
              <a:rPr lang="uk-UA" sz="3200" dirty="0" smtClean="0"/>
              <a:t>найближчим другом</a:t>
            </a:r>
            <a:r>
              <a:rPr lang="uk-UA" sz="3200" dirty="0"/>
              <a:t>, хочеться віддати їм </a:t>
            </a:r>
            <a:r>
              <a:rPr lang="uk-UA" sz="3200" dirty="0" smtClean="0"/>
              <a:t>всі свої </a:t>
            </a:r>
            <a:r>
              <a:rPr lang="uk-UA" sz="3200" dirty="0"/>
              <a:t>знання, уміння, показати який</a:t>
            </a:r>
          </a:p>
          <a:p>
            <a:r>
              <a:rPr lang="uk-UA" sz="3200" dirty="0" smtClean="0"/>
              <a:t>      чудовий </a:t>
            </a:r>
            <a:r>
              <a:rPr lang="uk-UA" sz="3200" dirty="0"/>
              <a:t>навколишній світ.</a:t>
            </a:r>
          </a:p>
          <a:p>
            <a:r>
              <a:rPr lang="uk-UA" sz="3200" dirty="0" smtClean="0"/>
              <a:t>                Я – щаслива особистість</a:t>
            </a:r>
            <a:r>
              <a:rPr lang="uk-UA" sz="32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40640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</a:rPr>
              <a:t>Есе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6453336"/>
            <a:ext cx="1979712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06033" y="529941"/>
            <a:ext cx="597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solidFill>
                  <a:srgbClr val="FF0000"/>
                </a:solidFill>
                <a:effectLst/>
              </a:rPr>
              <a:t>Модель реалізації </a:t>
            </a:r>
            <a:endParaRPr lang="uk-UA" sz="4000" b="1" i="1" dirty="0" smtClean="0">
              <a:solidFill>
                <a:srgbClr val="FF0000"/>
              </a:solidFill>
              <a:effectLst/>
            </a:endParaRPr>
          </a:p>
          <a:p>
            <a:pPr algn="ctr"/>
            <a:r>
              <a:rPr lang="uk-UA" sz="4000" b="1" i="1" dirty="0" smtClean="0">
                <a:solidFill>
                  <a:srgbClr val="FF0000"/>
                </a:solidFill>
                <a:effectLst/>
              </a:rPr>
              <a:t>навчального </a:t>
            </a:r>
            <a:r>
              <a:rPr lang="uk-UA" sz="4000" b="1" i="1" dirty="0">
                <a:solidFill>
                  <a:srgbClr val="FF0000"/>
                </a:solidFill>
                <a:effectLst/>
              </a:rPr>
              <a:t>процесу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91664" y="1688783"/>
            <a:ext cx="54833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200" b="1" i="1" dirty="0" smtClean="0">
                <a:solidFill>
                  <a:srgbClr val="000000"/>
                </a:solidFill>
              </a:rPr>
              <a:t>Організація </a:t>
            </a:r>
            <a:r>
              <a:rPr lang="uk-UA" sz="3200" b="1" i="1" dirty="0">
                <a:solidFill>
                  <a:srgbClr val="000000"/>
                </a:solidFill>
              </a:rPr>
              <a:t>роботи з </a:t>
            </a:r>
            <a:r>
              <a:rPr lang="uk-UA" sz="3200" b="1" i="1" dirty="0" smtClean="0">
                <a:solidFill>
                  <a:srgbClr val="000000"/>
                </a:solidFill>
              </a:rPr>
              <a:t>дітьми (заняття, бесіди, екскурсії, спостереження</a:t>
            </a:r>
            <a:r>
              <a:rPr lang="uk-UA" sz="3200" b="1" i="1" dirty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200" b="1" i="1" dirty="0" smtClean="0">
                <a:solidFill>
                  <a:srgbClr val="000000"/>
                </a:solidFill>
              </a:rPr>
              <a:t>Співпраця </a:t>
            </a:r>
            <a:r>
              <a:rPr lang="uk-UA" sz="3200" b="1" i="1" dirty="0">
                <a:solidFill>
                  <a:srgbClr val="000000"/>
                </a:solidFill>
              </a:rPr>
              <a:t>з </a:t>
            </a:r>
            <a:r>
              <a:rPr lang="uk-UA" sz="3200" b="1" i="1" dirty="0" smtClean="0">
                <a:solidFill>
                  <a:srgbClr val="000000"/>
                </a:solidFill>
              </a:rPr>
              <a:t>батьками</a:t>
            </a:r>
            <a:endParaRPr lang="uk-UA" sz="3200" b="1" i="1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200" b="1" i="1" dirty="0" smtClean="0">
                <a:solidFill>
                  <a:srgbClr val="000000"/>
                </a:solidFill>
              </a:rPr>
              <a:t>Самоосвіта</a:t>
            </a:r>
            <a:endParaRPr lang="uk-UA" sz="3200" b="1" i="1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200" b="1" i="1" dirty="0">
                <a:solidFill>
                  <a:srgbClr val="000000"/>
                </a:solidFill>
              </a:rPr>
              <a:t>Взаємодія з колегами</a:t>
            </a:r>
            <a:endParaRPr lang="uk-UA" sz="3200" b="1" i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28" y="977165"/>
            <a:ext cx="2826640" cy="52359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1691680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6798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11172" y="698792"/>
            <a:ext cx="5475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solidFill>
                  <a:srgbClr val="FF0000"/>
                </a:solidFill>
              </a:rPr>
              <a:t>Напрямки роботи</a:t>
            </a:r>
            <a:endParaRPr lang="uk-UA" sz="4400" b="1" i="1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72573"/>
            <a:ext cx="8343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b="1" i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 smtClean="0">
                <a:solidFill>
                  <a:srgbClr val="000000"/>
                </a:solidFill>
              </a:rPr>
              <a:t>Впроваджувати </a:t>
            </a:r>
            <a:r>
              <a:rPr lang="uk-UA" sz="2800" b="1" i="1" dirty="0">
                <a:solidFill>
                  <a:srgbClr val="000000"/>
                </a:solidFill>
              </a:rPr>
              <a:t>інноваційні методи навчання і виховання.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 smtClean="0">
                <a:solidFill>
                  <a:srgbClr val="000000"/>
                </a:solidFill>
              </a:rPr>
              <a:t>Створювати </a:t>
            </a:r>
            <a:r>
              <a:rPr lang="uk-UA" sz="2800" b="1" i="1" dirty="0">
                <a:solidFill>
                  <a:srgbClr val="000000"/>
                </a:solidFill>
              </a:rPr>
              <a:t>умови для всебічного розвитку дітей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 smtClean="0">
                <a:solidFill>
                  <a:srgbClr val="000000"/>
                </a:solidFill>
              </a:rPr>
              <a:t>Створювати належні умови </a:t>
            </a:r>
            <a:r>
              <a:rPr lang="uk-UA" sz="2800" b="1" i="1" dirty="0">
                <a:solidFill>
                  <a:srgbClr val="000000"/>
                </a:solidFill>
              </a:rPr>
              <a:t>для </a:t>
            </a:r>
            <a:r>
              <a:rPr lang="uk-UA" sz="2800" b="1" i="1" dirty="0" smtClean="0">
                <a:solidFill>
                  <a:srgbClr val="000000"/>
                </a:solidFill>
              </a:rPr>
              <a:t>пізнавального розвитку </a:t>
            </a:r>
            <a:r>
              <a:rPr lang="uk-UA" sz="2800" b="1" i="1" dirty="0">
                <a:solidFill>
                  <a:srgbClr val="000000"/>
                </a:solidFill>
              </a:rPr>
              <a:t>вихованців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 smtClean="0">
                <a:solidFill>
                  <a:srgbClr val="000000"/>
                </a:solidFill>
              </a:rPr>
              <a:t>Розвивати </a:t>
            </a:r>
            <a:r>
              <a:rPr lang="uk-UA" sz="2800" b="1" i="1" dirty="0">
                <a:solidFill>
                  <a:srgbClr val="000000"/>
                </a:solidFill>
              </a:rPr>
              <a:t>творчі здібності у дітей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 smtClean="0">
                <a:solidFill>
                  <a:srgbClr val="000000"/>
                </a:solidFill>
              </a:rPr>
              <a:t>Приділяти </a:t>
            </a:r>
            <a:r>
              <a:rPr lang="uk-UA" sz="2800" b="1" i="1" dirty="0">
                <a:solidFill>
                  <a:srgbClr val="000000"/>
                </a:solidFill>
              </a:rPr>
              <a:t>увагу самоосвіті .</a:t>
            </a:r>
            <a:endParaRPr lang="uk-UA" sz="2800" b="1" i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3661" y="4221088"/>
            <a:ext cx="3093235" cy="21087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1691680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1924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548680"/>
            <a:ext cx="74894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i="1" dirty="0" smtClean="0"/>
              <a:t>Проблемна тема над якою працюю:</a:t>
            </a:r>
            <a:endParaRPr lang="uk-UA" sz="3200" b="1" i="1" dirty="0" smtClean="0"/>
          </a:p>
          <a:p>
            <a:pPr algn="ctr"/>
            <a:r>
              <a:rPr lang="ru-RU" sz="5500" i="1" dirty="0" smtClean="0">
                <a:solidFill>
                  <a:srgbClr val="FF0000"/>
                </a:solidFill>
              </a:rPr>
              <a:t>«</a:t>
            </a:r>
            <a:r>
              <a:rPr lang="uk-UA" sz="55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 пізнавальної активності дітей раннього віку</a:t>
            </a:r>
            <a:r>
              <a:rPr lang="ru-RU" sz="5500" i="1" dirty="0" smtClean="0">
                <a:solidFill>
                  <a:srgbClr val="FF0000"/>
                </a:solidFill>
              </a:rPr>
              <a:t>»</a:t>
            </a:r>
            <a:endParaRPr lang="uk-UA" sz="5500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Організація пізнавальної діяльності дітей раннього віку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4176408" cy="232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Новини - Святошинська районна в м.Києві державна адміністрац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92080" y="3789040"/>
            <a:ext cx="3365004" cy="220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1835696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4906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36712"/>
            <a:ext cx="770485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solidFill>
                  <a:srgbClr val="FF0000"/>
                </a:solidFill>
              </a:rPr>
              <a:t>Мета </a:t>
            </a:r>
            <a:r>
              <a:rPr lang="uk-UA" sz="4000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dirty="0"/>
              <a:t> </a:t>
            </a:r>
            <a:r>
              <a:rPr lang="ru-RU" sz="4000" b="1" i="1" dirty="0" err="1"/>
              <a:t>Розвиток</a:t>
            </a:r>
            <a:r>
              <a:rPr lang="ru-RU" sz="4000" b="1" i="1" dirty="0"/>
              <a:t> </a:t>
            </a:r>
            <a:r>
              <a:rPr lang="ru-RU" sz="4000" b="1" i="1" dirty="0" err="1" smtClean="0"/>
              <a:t>пізнавальної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активності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дитини</a:t>
            </a:r>
            <a:r>
              <a:rPr lang="ru-RU" sz="4000" b="1" i="1" dirty="0" smtClean="0"/>
              <a:t> -  </a:t>
            </a:r>
            <a:r>
              <a:rPr lang="ru-RU" sz="4000" b="1" i="1" dirty="0" err="1" smtClean="0"/>
              <a:t>мобілізація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її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інтелектуальних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моральних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і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фізичних</a:t>
            </a:r>
            <a:r>
              <a:rPr lang="ru-RU" sz="4000" b="1" i="1" dirty="0" smtClean="0"/>
              <a:t> сил, </a:t>
            </a:r>
            <a:r>
              <a:rPr lang="ru-RU" sz="4000" b="1" i="1" dirty="0" err="1" smtClean="0"/>
              <a:t>спрямованих</a:t>
            </a:r>
            <a:r>
              <a:rPr lang="ru-RU" sz="4000" b="1" i="1" dirty="0" smtClean="0"/>
              <a:t> на </a:t>
            </a:r>
            <a:r>
              <a:rPr lang="ru-RU" sz="4000" b="1" i="1" dirty="0" err="1" smtClean="0"/>
              <a:t>досягнення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конкретної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цілі</a:t>
            </a:r>
            <a:endParaRPr lang="ru-RU" sz="4000" b="1" i="1" dirty="0" smtClean="0"/>
          </a:p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6525344"/>
            <a:ext cx="1835696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Іваниця</a:t>
            </a:r>
            <a:r>
              <a:rPr lang="uk-UA" dirty="0" smtClean="0"/>
              <a:t> О.О.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7966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523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Портфоліо вихователя             КЗ Темрюцький я-с «Лукомор’є»</vt:lpstr>
      <vt:lpstr>Будемо знайомі !</vt:lpstr>
      <vt:lpstr>Візитка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Дякую  за увагу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Евген</cp:lastModifiedBy>
  <cp:revision>64</cp:revision>
  <dcterms:created xsi:type="dcterms:W3CDTF">2014-08-10T07:57:19Z</dcterms:created>
  <dcterms:modified xsi:type="dcterms:W3CDTF">2020-04-08T06:42:04Z</dcterms:modified>
</cp:coreProperties>
</file>