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2" r:id="rId4"/>
    <p:sldId id="269" r:id="rId5"/>
    <p:sldId id="270" r:id="rId6"/>
    <p:sldId id="271" r:id="rId7"/>
    <p:sldId id="283" r:id="rId8"/>
    <p:sldId id="285" r:id="rId9"/>
    <p:sldId id="284" r:id="rId10"/>
    <p:sldId id="272" r:id="rId11"/>
    <p:sldId id="276" r:id="rId12"/>
    <p:sldId id="273" r:id="rId13"/>
    <p:sldId id="274" r:id="rId14"/>
    <p:sldId id="275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518E"/>
    <a:srgbClr val="005696"/>
    <a:srgbClr val="CC3399"/>
    <a:srgbClr val="0064A8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A598A-EEB9-40A2-B383-781D5A2017AB}" type="datetimeFigureOut">
              <a:rPr lang="uk-UA" smtClean="0"/>
              <a:t>01.04.2020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41E98-15DB-47DF-8AF1-DD99140387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789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41E98-15DB-47DF-8AF1-DD991403870E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6815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41E98-15DB-47DF-8AF1-DD991403870E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092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628800"/>
            <a:ext cx="532636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3645024"/>
            <a:ext cx="388843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jpeg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tkam.in.ua/rekomendaciyi-batekam-giperaktivnih-ditej.html" TargetMode="External"/><Relationship Id="rId2" Type="http://schemas.openxmlformats.org/officeDocument/2006/relationships/hyperlink" Target="http://detkam.in.ua/yak-vihovuvati-u-ditej-samostijniste--konsuletaciya-dlya-batek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tkam.in.ua/konsuletaciya-dlya-batekiv-muzika-vihovuye-i-navchaye.html" TargetMode="External"/><Relationship Id="rId4" Type="http://schemas.openxmlformats.org/officeDocument/2006/relationships/hyperlink" Target="http://detkam.in.ua/mini-muzej-zvidki-do-nas-prijshov-avtomobile-v2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85398" y="1916832"/>
            <a:ext cx="6552728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C00000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dirty="0" err="1" smtClean="0">
                <a:ln w="11430"/>
                <a:gradFill>
                  <a:gsLst>
                    <a:gs pos="35000">
                      <a:srgbClr val="CC3399"/>
                    </a:gs>
                    <a:gs pos="50000">
                      <a:srgbClr val="FFC000"/>
                    </a:gs>
                    <a:gs pos="65000">
                      <a:srgbClr val="CC3399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Портфоліо</a:t>
            </a:r>
            <a:endParaRPr kumimoji="0" lang="ru-RU" sz="8000" u="none" strike="noStrike" kern="1200" normalizeH="0" baseline="0" noProof="0" dirty="0" smtClean="0">
              <a:ln w="11430"/>
              <a:gradFill>
                <a:gsLst>
                  <a:gs pos="35000">
                    <a:srgbClr val="CC3399"/>
                  </a:gs>
                  <a:gs pos="50000">
                    <a:srgbClr val="FFC000"/>
                  </a:gs>
                  <a:gs pos="65000">
                    <a:srgbClr val="CC3399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909550"/>
            <a:ext cx="4392488" cy="1656184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000099"/>
                </a:solidFill>
              </a:rPr>
              <a:t> </a:t>
            </a:r>
            <a:r>
              <a:rPr lang="ru-RU" sz="2000" b="1" i="1" dirty="0" err="1">
                <a:solidFill>
                  <a:srgbClr val="000099"/>
                </a:solidFill>
              </a:rPr>
              <a:t>Вихователя</a:t>
            </a:r>
            <a:endParaRPr lang="uk-UA" sz="2000" b="1" dirty="0">
              <a:solidFill>
                <a:srgbClr val="000099"/>
              </a:solidFill>
            </a:endParaRPr>
          </a:p>
          <a:p>
            <a:r>
              <a:rPr lang="ru-RU" sz="2000" b="1" i="1" dirty="0" err="1">
                <a:solidFill>
                  <a:srgbClr val="000099"/>
                </a:solidFill>
              </a:rPr>
              <a:t>Коломійчук</a:t>
            </a:r>
            <a:r>
              <a:rPr lang="ru-RU" sz="2000" b="1" i="1" dirty="0">
                <a:solidFill>
                  <a:srgbClr val="000099"/>
                </a:solidFill>
              </a:rPr>
              <a:t> </a:t>
            </a:r>
            <a:r>
              <a:rPr lang="ru-RU" sz="2000" b="1" i="1" dirty="0" err="1">
                <a:solidFill>
                  <a:srgbClr val="000099"/>
                </a:solidFill>
              </a:rPr>
              <a:t>Тетяни</a:t>
            </a:r>
            <a:r>
              <a:rPr lang="ru-RU" sz="2000" b="1" i="1" dirty="0">
                <a:solidFill>
                  <a:srgbClr val="000099"/>
                </a:solidFill>
              </a:rPr>
              <a:t> </a:t>
            </a:r>
            <a:r>
              <a:rPr lang="ru-RU" sz="2000" b="1" i="1" dirty="0" err="1">
                <a:solidFill>
                  <a:srgbClr val="000099"/>
                </a:solidFill>
              </a:rPr>
              <a:t>Володимирівни</a:t>
            </a:r>
            <a:endParaRPr lang="ru-RU" sz="20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442697"/>
            <a:ext cx="5976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0099"/>
                </a:solidFill>
              </a:rPr>
              <a:t>Комунальний</a:t>
            </a:r>
            <a:r>
              <a:rPr lang="ru-RU" sz="2000" dirty="0">
                <a:solidFill>
                  <a:srgbClr val="000099"/>
                </a:solidFill>
              </a:rPr>
              <a:t> заклад Новокраснівський </a:t>
            </a:r>
            <a:r>
              <a:rPr lang="ru-RU" sz="2000" dirty="0" err="1">
                <a:solidFill>
                  <a:srgbClr val="000099"/>
                </a:solidFill>
              </a:rPr>
              <a:t>ясла</a:t>
            </a:r>
            <a:r>
              <a:rPr lang="ru-RU" sz="2000" dirty="0">
                <a:solidFill>
                  <a:srgbClr val="000099"/>
                </a:solidFill>
              </a:rPr>
              <a:t>-садок                             </a:t>
            </a:r>
            <a:endParaRPr lang="uk-UA" sz="2000" dirty="0">
              <a:solidFill>
                <a:srgbClr val="000099"/>
              </a:solidFill>
            </a:endParaRPr>
          </a:p>
          <a:p>
            <a:r>
              <a:rPr lang="ru-RU" sz="2000" dirty="0">
                <a:solidFill>
                  <a:srgbClr val="000099"/>
                </a:solidFill>
              </a:rPr>
              <a:t>      Нікольської </a:t>
            </a:r>
            <a:r>
              <a:rPr lang="ru-RU" sz="2000" dirty="0" err="1">
                <a:solidFill>
                  <a:srgbClr val="000099"/>
                </a:solidFill>
              </a:rPr>
              <a:t>районної</a:t>
            </a:r>
            <a:r>
              <a:rPr lang="ru-RU" sz="2000" dirty="0">
                <a:solidFill>
                  <a:srgbClr val="000099"/>
                </a:solidFill>
              </a:rPr>
              <a:t> рад</a:t>
            </a:r>
            <a:r>
              <a:rPr lang="uk-UA" sz="2000" dirty="0">
                <a:solidFill>
                  <a:srgbClr val="000099"/>
                </a:solidFill>
              </a:rPr>
              <a:t>и </a:t>
            </a:r>
            <a:r>
              <a:rPr lang="ru-RU" sz="2000" dirty="0" err="1">
                <a:solidFill>
                  <a:srgbClr val="000099"/>
                </a:solidFill>
              </a:rPr>
              <a:t>Донецької</a:t>
            </a:r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err="1">
                <a:solidFill>
                  <a:srgbClr val="000099"/>
                </a:solidFill>
              </a:rPr>
              <a:t>області</a:t>
            </a:r>
            <a:endParaRPr lang="uk-UA" sz="2000" dirty="0">
              <a:solidFill>
                <a:srgbClr val="000099"/>
              </a:solidFill>
            </a:endParaRPr>
          </a:p>
          <a:p>
            <a:r>
              <a:rPr lang="ru-RU" sz="2000" dirty="0">
                <a:solidFill>
                  <a:srgbClr val="000099"/>
                </a:solidFill>
              </a:rPr>
              <a:t> </a:t>
            </a:r>
            <a:endParaRPr lang="uk-UA" sz="2000" dirty="0">
              <a:solidFill>
                <a:srgbClr val="000099"/>
              </a:solidFill>
            </a:endParaRPr>
          </a:p>
        </p:txBody>
      </p:sp>
      <p:pic>
        <p:nvPicPr>
          <p:cNvPr id="6" name="Рисунок 5" descr="C:\Users\admin\Desktop\Новая папка (5)\photoeditorsdk-export.png"/>
          <p:cNvPicPr/>
          <p:nvPr/>
        </p:nvPicPr>
        <p:blipFill>
          <a:blip r:embed="rId3" cstate="print">
            <a:lum bright="2000"/>
          </a:blip>
          <a:srcRect/>
          <a:stretch>
            <a:fillRect/>
          </a:stretch>
        </p:blipFill>
        <p:spPr bwMode="auto">
          <a:xfrm>
            <a:off x="6293296" y="3284984"/>
            <a:ext cx="2376264" cy="257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9276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b="1" i="1" dirty="0" err="1" smtClean="0">
                <a:solidFill>
                  <a:srgbClr val="FF0000"/>
                </a:solidFill>
              </a:rPr>
              <a:t>Моє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життя</a:t>
            </a:r>
            <a:r>
              <a:rPr lang="ru-RU" b="1" i="1" dirty="0">
                <a:solidFill>
                  <a:srgbClr val="FF0000"/>
                </a:solidFill>
              </a:rPr>
              <a:t> в </a:t>
            </a:r>
            <a:r>
              <a:rPr lang="ru-RU" b="1" i="1" dirty="0" err="1">
                <a:solidFill>
                  <a:srgbClr val="FF0000"/>
                </a:solidFill>
              </a:rPr>
              <a:t>дитячому</a:t>
            </a:r>
            <a:r>
              <a:rPr lang="ru-RU" b="1" i="1" dirty="0">
                <a:solidFill>
                  <a:srgbClr val="FF0000"/>
                </a:solidFill>
              </a:rPr>
              <a:t> садку:</a:t>
            </a:r>
            <a:r>
              <a:rPr lang="uk-UA" b="1" dirty="0">
                <a:solidFill>
                  <a:srgbClr val="FF0000"/>
                </a:solidFill>
              </a:rPr>
              <a:t/>
            </a:r>
            <a:br>
              <a:rPr lang="uk-UA" b="1" dirty="0">
                <a:solidFill>
                  <a:srgbClr val="FF0000"/>
                </a:solidFill>
              </a:rPr>
            </a:b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7260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0099"/>
                </a:solidFill>
              </a:rPr>
              <a:t>На </a:t>
            </a:r>
            <a:r>
              <a:rPr lang="ru-RU" sz="2400" dirty="0" err="1">
                <a:solidFill>
                  <a:srgbClr val="000099"/>
                </a:solidFill>
              </a:rPr>
              <a:t>своїх</a:t>
            </a:r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err="1">
                <a:solidFill>
                  <a:srgbClr val="000099"/>
                </a:solidFill>
              </a:rPr>
              <a:t>заняттях</a:t>
            </a:r>
            <a:r>
              <a:rPr lang="ru-RU" sz="2400" dirty="0">
                <a:solidFill>
                  <a:srgbClr val="000099"/>
                </a:solidFill>
              </a:rPr>
              <a:t> я </a:t>
            </a:r>
            <a:r>
              <a:rPr lang="ru-RU" sz="2400" dirty="0" err="1">
                <a:solidFill>
                  <a:srgbClr val="000099"/>
                </a:solidFill>
              </a:rPr>
              <a:t>намагаюся</a:t>
            </a:r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err="1">
                <a:solidFill>
                  <a:srgbClr val="000099"/>
                </a:solidFill>
              </a:rPr>
              <a:t>створити</a:t>
            </a:r>
            <a:r>
              <a:rPr lang="ru-RU" sz="2400" dirty="0">
                <a:solidFill>
                  <a:srgbClr val="000099"/>
                </a:solidFill>
              </a:rPr>
              <a:t> атмосферу </a:t>
            </a:r>
            <a:r>
              <a:rPr lang="ru-RU" sz="2400" dirty="0" err="1">
                <a:solidFill>
                  <a:srgbClr val="000099"/>
                </a:solidFill>
              </a:rPr>
              <a:t>взаєморозуміння</a:t>
            </a:r>
            <a:r>
              <a:rPr lang="ru-RU" sz="2400" dirty="0" smtClean="0">
                <a:solidFill>
                  <a:srgbClr val="000099"/>
                </a:solidFill>
              </a:rPr>
              <a:t>. </a:t>
            </a:r>
            <a:r>
              <a:rPr lang="ru-RU" sz="2400" dirty="0" err="1" smtClean="0">
                <a:solidFill>
                  <a:srgbClr val="000099"/>
                </a:solidFill>
              </a:rPr>
              <a:t>Намагаюся</a:t>
            </a:r>
            <a:r>
              <a:rPr lang="ru-RU" sz="2400" dirty="0" smtClean="0">
                <a:solidFill>
                  <a:srgbClr val="000099"/>
                </a:solidFill>
              </a:rPr>
              <a:t> </a:t>
            </a:r>
            <a:r>
              <a:rPr lang="ru-RU" sz="2400" dirty="0" err="1">
                <a:solidFill>
                  <a:srgbClr val="000099"/>
                </a:solidFill>
              </a:rPr>
              <a:t>зацікавити</a:t>
            </a:r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err="1">
                <a:solidFill>
                  <a:srgbClr val="000099"/>
                </a:solidFill>
              </a:rPr>
              <a:t>дітей</a:t>
            </a:r>
            <a:r>
              <a:rPr lang="ru-RU" sz="2400" dirty="0" smtClean="0">
                <a:solidFill>
                  <a:srgbClr val="000099"/>
                </a:solidFill>
              </a:rPr>
              <a:t>, </a:t>
            </a:r>
            <a:r>
              <a:rPr lang="ru-RU" sz="2400" dirty="0" err="1" smtClean="0">
                <a:solidFill>
                  <a:srgbClr val="000099"/>
                </a:solidFill>
              </a:rPr>
              <a:t>використовуючи</a:t>
            </a:r>
            <a:r>
              <a:rPr lang="ru-RU" sz="2400" dirty="0" smtClean="0">
                <a:solidFill>
                  <a:srgbClr val="000099"/>
                </a:solidFill>
              </a:rPr>
              <a:t> </a:t>
            </a:r>
            <a:r>
              <a:rPr lang="ru-RU" sz="2400" dirty="0">
                <a:solidFill>
                  <a:srgbClr val="000099"/>
                </a:solidFill>
              </a:rPr>
              <a:t>для </a:t>
            </a:r>
            <a:r>
              <a:rPr lang="ru-RU" sz="2400" dirty="0" err="1">
                <a:solidFill>
                  <a:srgbClr val="000099"/>
                </a:solidFill>
              </a:rPr>
              <a:t>цього</a:t>
            </a:r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err="1">
                <a:solidFill>
                  <a:srgbClr val="000099"/>
                </a:solidFill>
              </a:rPr>
              <a:t>цікавий</a:t>
            </a:r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err="1">
                <a:solidFill>
                  <a:srgbClr val="000099"/>
                </a:solidFill>
              </a:rPr>
              <a:t>дидактичний</a:t>
            </a:r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err="1">
                <a:solidFill>
                  <a:srgbClr val="000099"/>
                </a:solidFill>
              </a:rPr>
              <a:t>матеріал</a:t>
            </a:r>
            <a:r>
              <a:rPr lang="ru-RU" sz="2400" dirty="0">
                <a:solidFill>
                  <a:srgbClr val="000099"/>
                </a:solidFill>
              </a:rPr>
              <a:t>.</a:t>
            </a:r>
            <a:endParaRPr lang="uk-UA" sz="2400" dirty="0">
              <a:solidFill>
                <a:srgbClr val="000099"/>
              </a:solidFill>
            </a:endParaRPr>
          </a:p>
        </p:txBody>
      </p:sp>
      <p:pic>
        <p:nvPicPr>
          <p:cNvPr id="4" name="Рисунок 3" descr="F:\фотографии детей\IMG-1c5f82ccc9e1d06971939d7e45a96271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68960"/>
            <a:ext cx="2448272" cy="331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фотографии детей\IMG-abf35a138f9ed5e46f31b149279feab4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9326" y="2852936"/>
            <a:ext cx="3024336" cy="338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фотографии детей\IMG_20200130_094431.jpg"/>
          <p:cNvPicPr/>
          <p:nvPr/>
        </p:nvPicPr>
        <p:blipFill rotWithShape="1">
          <a:blip r:embed="rId4" cstate="print"/>
          <a:srcRect b="5660"/>
          <a:stretch/>
        </p:blipFill>
        <p:spPr bwMode="auto">
          <a:xfrm>
            <a:off x="6228184" y="2420888"/>
            <a:ext cx="2520280" cy="360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2422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F:\фотографии детей\IMG_20191120_092059.jpg"/>
          <p:cNvPicPr/>
          <p:nvPr/>
        </p:nvPicPr>
        <p:blipFill rotWithShape="1">
          <a:blip r:embed="rId2" cstate="print"/>
          <a:srcRect t="8197" b="7555"/>
          <a:stretch/>
        </p:blipFill>
        <p:spPr bwMode="auto">
          <a:xfrm>
            <a:off x="2675668" y="4695033"/>
            <a:ext cx="1316579" cy="1917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F:\фотографии детей\IMG_20191120_092926.jpg"/>
          <p:cNvPicPr/>
          <p:nvPr/>
        </p:nvPicPr>
        <p:blipFill rotWithShape="1">
          <a:blip r:embed="rId3" cstate="print"/>
          <a:srcRect t="4178" b="42588"/>
          <a:stretch/>
        </p:blipFill>
        <p:spPr bwMode="auto">
          <a:xfrm>
            <a:off x="5436096" y="2614141"/>
            <a:ext cx="3024336" cy="20808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F:\фотографии детей\IMG_20200227_093714.jpg"/>
          <p:cNvPicPr/>
          <p:nvPr/>
        </p:nvPicPr>
        <p:blipFill rotWithShape="1">
          <a:blip r:embed="rId4" cstate="print"/>
          <a:srcRect l="25567" t="14680" r="2317"/>
          <a:stretch/>
        </p:blipFill>
        <p:spPr bwMode="auto">
          <a:xfrm>
            <a:off x="6516216" y="4831864"/>
            <a:ext cx="2270557" cy="17098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F:\фотографии детей\IMG_20200128_092632.jpg"/>
          <p:cNvPicPr/>
          <p:nvPr/>
        </p:nvPicPr>
        <p:blipFill rotWithShape="1">
          <a:blip r:embed="rId5" cstate="print"/>
          <a:srcRect b="33528"/>
          <a:stretch/>
        </p:blipFill>
        <p:spPr bwMode="auto">
          <a:xfrm>
            <a:off x="2816466" y="2614141"/>
            <a:ext cx="2351561" cy="19630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F:\фотографии детей\IMG_20200116_094736.jpg"/>
          <p:cNvPicPr/>
          <p:nvPr/>
        </p:nvPicPr>
        <p:blipFill rotWithShape="1">
          <a:blip r:embed="rId6" cstate="print"/>
          <a:srcRect l="1" t="15764" r="926" b="10201"/>
          <a:stretch/>
        </p:blipFill>
        <p:spPr bwMode="auto">
          <a:xfrm>
            <a:off x="347674" y="2732033"/>
            <a:ext cx="2262375" cy="19630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F:\фотографии детей\157190994606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319" y="421192"/>
            <a:ext cx="1320612" cy="219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фотографии детей\IMG_20200310_093046.jpg"/>
          <p:cNvPicPr/>
          <p:nvPr/>
        </p:nvPicPr>
        <p:blipFill rotWithShape="1">
          <a:blip r:embed="rId8" cstate="print"/>
          <a:srcRect r="20664" b="9091"/>
          <a:stretch/>
        </p:blipFill>
        <p:spPr bwMode="auto">
          <a:xfrm>
            <a:off x="2051720" y="506299"/>
            <a:ext cx="2564477" cy="18776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F:\фотографии детей\IMG_20200304_091913.jpg"/>
          <p:cNvPicPr/>
          <p:nvPr/>
        </p:nvPicPr>
        <p:blipFill rotWithShape="1">
          <a:blip r:embed="rId9" cstate="print"/>
          <a:srcRect b="40994"/>
          <a:stretch/>
        </p:blipFill>
        <p:spPr bwMode="auto">
          <a:xfrm>
            <a:off x="7113653" y="827885"/>
            <a:ext cx="1694493" cy="15890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F:\фотографии детей\IMG_20200310_094817.jpg"/>
          <p:cNvPicPr/>
          <p:nvPr/>
        </p:nvPicPr>
        <p:blipFill rotWithShape="1">
          <a:blip r:embed="rId10" cstate="print"/>
          <a:srcRect l="15709" r="19540" b="28961"/>
          <a:stretch/>
        </p:blipFill>
        <p:spPr bwMode="auto">
          <a:xfrm>
            <a:off x="375502" y="4831864"/>
            <a:ext cx="2036257" cy="1765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F:\фотографии детей\IMG_20200124_092206.jpg"/>
          <p:cNvPicPr/>
          <p:nvPr/>
        </p:nvPicPr>
        <p:blipFill rotWithShape="1">
          <a:blip r:embed="rId11" cstate="print"/>
          <a:srcRect t="21555" r="3046" b="21201"/>
          <a:stretch/>
        </p:blipFill>
        <p:spPr bwMode="auto">
          <a:xfrm>
            <a:off x="4158645" y="4902682"/>
            <a:ext cx="2018764" cy="17098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Объект 13" descr="F:\фотографии детей\IMG_20200304_093200.jpg"/>
          <p:cNvPicPr>
            <a:picLocks noGrp="1"/>
          </p:cNvPicPr>
          <p:nvPr>
            <p:ph idx="1"/>
          </p:nvPr>
        </p:nvPicPr>
        <p:blipFill rotWithShape="1">
          <a:blip r:embed="rId12" cstate="print"/>
          <a:srcRect t="10568" r="-8054" b="5260"/>
          <a:stretch/>
        </p:blipFill>
        <p:spPr bwMode="auto">
          <a:xfrm>
            <a:off x="4972081" y="316663"/>
            <a:ext cx="2120199" cy="21549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9451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b="1" i="1" dirty="0">
                <a:solidFill>
                  <a:srgbClr val="FF0000"/>
                </a:solidFill>
              </a:rPr>
              <a:t/>
            </a:r>
            <a:br>
              <a:rPr lang="ru-RU" sz="3600" b="1" i="1" dirty="0">
                <a:solidFill>
                  <a:srgbClr val="FF0000"/>
                </a:solidFill>
              </a:rPr>
            </a:br>
            <a:r>
              <a:rPr lang="ru-RU" sz="3600" b="1" i="1" dirty="0" err="1" smtClean="0">
                <a:solidFill>
                  <a:srgbClr val="FF0000"/>
                </a:solidFill>
              </a:rPr>
              <a:t>Майстер-класи-це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</a:rPr>
              <a:t>завжди</a:t>
            </a:r>
            <a:r>
              <a:rPr lang="ru-RU" sz="3600" b="1" i="1" dirty="0">
                <a:solidFill>
                  <a:srgbClr val="FF0000"/>
                </a:solidFill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</a:rPr>
              <a:t>цiкаво,а</a:t>
            </a:r>
            <a:r>
              <a:rPr lang="ru-RU" sz="3600" b="1" i="1" dirty="0">
                <a:solidFill>
                  <a:srgbClr val="FF0000"/>
                </a:solidFill>
              </a:rPr>
              <a:t> особливо</a:t>
            </a:r>
            <a:r>
              <a:rPr lang="ru-RU" sz="3600" b="1" i="1" dirty="0" smtClean="0">
                <a:solidFill>
                  <a:srgbClr val="FF0000"/>
                </a:solidFill>
              </a:rPr>
              <a:t>, коли </a:t>
            </a:r>
            <a:r>
              <a:rPr lang="ru-RU" sz="3600" b="1" i="1" dirty="0">
                <a:solidFill>
                  <a:srgbClr val="FF0000"/>
                </a:solidFill>
              </a:rPr>
              <a:t>в них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приймаєш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>
                <a:solidFill>
                  <a:srgbClr val="FF0000"/>
                </a:solidFill>
              </a:rPr>
              <a:t>участь</a:t>
            </a:r>
            <a:r>
              <a:rPr lang="uk-UA" sz="3600" b="1" dirty="0">
                <a:solidFill>
                  <a:srgbClr val="FF0000"/>
                </a:solidFill>
              </a:rPr>
              <a:t/>
            </a:r>
            <a:br>
              <a:rPr lang="uk-UA" sz="3600" b="1" dirty="0">
                <a:solidFill>
                  <a:srgbClr val="FF0000"/>
                </a:solidFill>
              </a:rPr>
            </a:b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64008"/>
            <a:ext cx="2016224" cy="151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F:\фотографии детей\IMG_20191204_1335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0085" y="3191469"/>
            <a:ext cx="2255664" cy="152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фотографии детей\IMG_20190227_150054.jpg"/>
          <p:cNvPicPr/>
          <p:nvPr/>
        </p:nvPicPr>
        <p:blipFill rotWithShape="1">
          <a:blip r:embed="rId5" cstate="print"/>
          <a:srcRect l="14425" t="17370" r="3750" b="4695"/>
          <a:stretch/>
        </p:blipFill>
        <p:spPr bwMode="auto">
          <a:xfrm>
            <a:off x="824669" y="4747890"/>
            <a:ext cx="1936564" cy="133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esktop\Новая папка (12)\FB_IMG_1584384515043.jpg"/>
          <p:cNvPicPr/>
          <p:nvPr/>
        </p:nvPicPr>
        <p:blipFill rotWithShape="1">
          <a:blip r:embed="rId6" cstate="print"/>
          <a:srcRect b="16364"/>
          <a:stretch/>
        </p:blipFill>
        <p:spPr bwMode="auto">
          <a:xfrm>
            <a:off x="3065475" y="3108948"/>
            <a:ext cx="2420965" cy="15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фотографии детей\IMG_20200226_14451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5958" y="1467255"/>
            <a:ext cx="2160240" cy="154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admin\Desktop\Новая папка (12)\FB_IMG_158438510306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99997" y="1450970"/>
            <a:ext cx="1350758" cy="157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admin\Desktop\Новая папка (12)\FB_IMG_158438457427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607" y="1416920"/>
            <a:ext cx="1861145" cy="161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admin\Desktop\FB_IMG_1584391329461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4388" y="3232050"/>
            <a:ext cx="1843251" cy="140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:\фотографии детей\IMG_20200122_135213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91880" y="4780685"/>
            <a:ext cx="1695450" cy="127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admin\Desktop\Новая папка (12)\FB_IMG_1584384556749.jpg"/>
          <p:cNvPicPr/>
          <p:nvPr/>
        </p:nvPicPr>
        <p:blipFill rotWithShape="1">
          <a:blip r:embed="rId12" cstate="print"/>
          <a:srcRect t="12491"/>
          <a:stretch/>
        </p:blipFill>
        <p:spPr bwMode="auto">
          <a:xfrm>
            <a:off x="5974129" y="4864482"/>
            <a:ext cx="2088232" cy="125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4099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"/>
    </mc:Choice>
    <mc:Fallback>
      <p:transition spd="slow" advClick="0" advTm="3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75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4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25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750"/>
                            </p:stCondLst>
                            <p:childTnLst>
                              <p:par>
                                <p:cTn id="53" presetID="4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350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250"/>
                            </p:stCondLst>
                            <p:childTnLst>
                              <p:par>
                                <p:cTn id="65" presetID="4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Я - </a:t>
            </a:r>
            <a:r>
              <a:rPr lang="ru-RU" sz="3200" b="1" dirty="0" err="1" smtClean="0">
                <a:solidFill>
                  <a:srgbClr val="FF0000"/>
                </a:solidFill>
              </a:rPr>
              <a:t>вихователь</a:t>
            </a:r>
            <a:r>
              <a:rPr lang="ru-RU" sz="3200" b="1" dirty="0" smtClean="0">
                <a:solidFill>
                  <a:srgbClr val="FF0000"/>
                </a:solidFill>
              </a:rPr>
              <a:t> значить я актриса, </a:t>
            </a:r>
            <a:r>
              <a:rPr lang="ru-RU" sz="3200" b="1" dirty="0" err="1" smtClean="0">
                <a:solidFill>
                  <a:srgbClr val="FF0000"/>
                </a:solidFill>
              </a:rPr>
              <a:t>акторські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притаманнімені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риси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  <a:r>
              <a:rPr lang="uk-UA" sz="2800" b="1" i="1" dirty="0">
                <a:solidFill>
                  <a:srgbClr val="FF0000"/>
                </a:solidFill>
              </a:rPr>
              <a:t/>
            </a:r>
            <a:br>
              <a:rPr lang="uk-UA" sz="2800" b="1" i="1" dirty="0">
                <a:solidFill>
                  <a:srgbClr val="FF0000"/>
                </a:solidFill>
              </a:rPr>
            </a:br>
            <a:endParaRPr lang="uk-UA" sz="32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admin\Desktop\Новая папка (12)\FB_IMG_15843848162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1116" y="1053109"/>
            <a:ext cx="2326835" cy="171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esktop\Новая папка (12)\FB_IMG_15843847549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4461" y="4957752"/>
            <a:ext cx="218941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esktop\Новая папка (12)\FB_IMG_1584384894049.jpg"/>
          <p:cNvPicPr/>
          <p:nvPr/>
        </p:nvPicPr>
        <p:blipFill rotWithShape="1">
          <a:blip r:embed="rId4" cstate="print"/>
          <a:srcRect r="5368"/>
          <a:stretch/>
        </p:blipFill>
        <p:spPr bwMode="auto">
          <a:xfrm>
            <a:off x="1901943" y="1498503"/>
            <a:ext cx="2093993" cy="171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dmin\Desktop\Новая папка (12)\FB_IMG_15843852558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139" y="2991480"/>
            <a:ext cx="1398270" cy="173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admin\Desktop\Новая папка (12)\FB_IMG_1584385289065.jpg"/>
          <p:cNvPicPr/>
          <p:nvPr/>
        </p:nvPicPr>
        <p:blipFill rotWithShape="1">
          <a:blip r:embed="rId6" cstate="print"/>
          <a:srcRect l="-1" t="9647" r="-475"/>
          <a:stretch/>
        </p:blipFill>
        <p:spPr bwMode="auto">
          <a:xfrm>
            <a:off x="4304063" y="1498503"/>
            <a:ext cx="1953451" cy="207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admin\Desktop\Новая папка (12)\FB_IMG_1584385209029.jpg"/>
          <p:cNvPicPr/>
          <p:nvPr/>
        </p:nvPicPr>
        <p:blipFill rotWithShape="1">
          <a:blip r:embed="rId7" cstate="print"/>
          <a:srcRect t="23101" b="23894"/>
          <a:stretch/>
        </p:blipFill>
        <p:spPr bwMode="auto">
          <a:xfrm>
            <a:off x="360139" y="5148626"/>
            <a:ext cx="1679105" cy="127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admin\Desktop\фотографии детей\IMG-09cd4d0a77f44b30e1489e442571413b-V.jpg"/>
          <p:cNvPicPr/>
          <p:nvPr/>
        </p:nvPicPr>
        <p:blipFill rotWithShape="1">
          <a:blip r:embed="rId8" cstate="print"/>
          <a:srcRect t="9277"/>
          <a:stretch/>
        </p:blipFill>
        <p:spPr bwMode="auto">
          <a:xfrm>
            <a:off x="360139" y="1033300"/>
            <a:ext cx="1398270" cy="169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admin\Desktop\фотографии детей\я и саша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60708" y="5484677"/>
            <a:ext cx="1440159" cy="108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admin\Desktop\FB_IMG_158438985698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87040" y="2991480"/>
            <a:ext cx="2304256" cy="18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Объект 14" descr="C:\Users\admin\Desktop\FB_IMG_1584389682032.jpg"/>
          <p:cNvPicPr>
            <a:picLocks noGrp="1"/>
          </p:cNvPicPr>
          <p:nvPr>
            <p:ph idx="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1943" y="3444730"/>
            <a:ext cx="2295449" cy="15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admin\Desktop\фотографии детей\IMG-1145e8fde68cc0ff7de6baa54af3898e-V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86881" y="5000031"/>
            <a:ext cx="136815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admin\Desktop\Новая папка (12)\FB_IMG_1584384934549.jpg"/>
          <p:cNvPicPr/>
          <p:nvPr/>
        </p:nvPicPr>
        <p:blipFill rotWithShape="1">
          <a:blip r:embed="rId13" cstate="print"/>
          <a:srcRect t="8651"/>
          <a:stretch/>
        </p:blipFill>
        <p:spPr bwMode="auto">
          <a:xfrm>
            <a:off x="4560708" y="3665818"/>
            <a:ext cx="1595468" cy="170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982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"/>
    </mc:Choice>
    <mc:Fallback>
      <p:transition spd="slow" advClick="0" advTm="3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5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25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75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25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75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4000"/>
                            </p:stCondLst>
                            <p:childTnLst>
                              <p:par>
                                <p:cTn id="51" presetID="21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250"/>
                            </p:stCondLst>
                            <p:childTnLst>
                              <p:par>
                                <p:cTn id="55" presetID="21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Батьки </a:t>
            </a:r>
            <a:r>
              <a:rPr lang="ru-RU" sz="2000" b="1" i="1" dirty="0" err="1">
                <a:solidFill>
                  <a:srgbClr val="FF0000"/>
                </a:solidFill>
              </a:rPr>
              <a:t>моїх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вихованців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завжди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відгукуються</a:t>
            </a:r>
            <a:r>
              <a:rPr lang="ru-RU" sz="2000" b="1" i="1" dirty="0">
                <a:solidFill>
                  <a:srgbClr val="FF0000"/>
                </a:solidFill>
              </a:rPr>
              <a:t> на будь-яке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прохання</a:t>
            </a:r>
            <a:r>
              <a:rPr lang="ru-RU" sz="2000" b="1" i="1" dirty="0" smtClean="0">
                <a:solidFill>
                  <a:srgbClr val="FF0000"/>
                </a:solidFill>
              </a:rPr>
              <a:t>.</a:t>
            </a:r>
            <a:r>
              <a:rPr lang="uk-UA" sz="2000" b="1" i="1" dirty="0">
                <a:solidFill>
                  <a:srgbClr val="FF0000"/>
                </a:solidFill>
              </a:rPr>
              <a:t/>
            </a:r>
            <a:br>
              <a:rPr lang="uk-UA" sz="2000" b="1" i="1" dirty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З </a:t>
            </a:r>
            <a:r>
              <a:rPr lang="ru-RU" sz="2000" b="1" i="1" dirty="0" err="1">
                <a:solidFill>
                  <a:srgbClr val="FF0000"/>
                </a:solidFill>
              </a:rPr>
              <a:t>радістю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приймають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участь</a:t>
            </a:r>
            <a:r>
              <a:rPr lang="uk-UA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у </a:t>
            </a:r>
            <a:r>
              <a:rPr lang="ru-RU" sz="2000" b="1" i="1" dirty="0" err="1">
                <a:solidFill>
                  <a:srgbClr val="FF0000"/>
                </a:solidFill>
              </a:rPr>
              <a:t>батьківських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зборах</a:t>
            </a:r>
            <a:r>
              <a:rPr lang="ru-RU" sz="2000" b="1" i="1" dirty="0" smtClean="0">
                <a:solidFill>
                  <a:srgbClr val="FF0000"/>
                </a:solidFill>
              </a:rPr>
              <a:t>, 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err="1" smtClean="0">
                <a:solidFill>
                  <a:srgbClr val="FF0000"/>
                </a:solidFill>
              </a:rPr>
              <a:t>виставках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поробок</a:t>
            </a:r>
            <a:r>
              <a:rPr lang="ru-RU" sz="2000" b="1" i="1" dirty="0">
                <a:solidFill>
                  <a:srgbClr val="FF0000"/>
                </a:solidFill>
              </a:rPr>
              <a:t> до свят…</a:t>
            </a:r>
            <a:r>
              <a:rPr lang="uk-UA" sz="2000" b="1" i="1" dirty="0">
                <a:solidFill>
                  <a:srgbClr val="FF0000"/>
                </a:solidFill>
              </a:rPr>
              <a:t/>
            </a:r>
            <a:br>
              <a:rPr lang="uk-UA" sz="2000" b="1" i="1" dirty="0">
                <a:solidFill>
                  <a:srgbClr val="FF0000"/>
                </a:solidFill>
              </a:rPr>
            </a:br>
            <a:endParaRPr lang="uk-UA" sz="2000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F:\Портфолио\фотографии детей\IMG_20200310_10592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1857" y="1563593"/>
            <a:ext cx="2400302" cy="1414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F:\Портфолио\фотографии детей\IMG_20200310_1059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329" y="1591327"/>
            <a:ext cx="2674072" cy="1480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C:\Users\admin\Desktop\FB_IMG_158439052849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4077" y="5257347"/>
            <a:ext cx="1696085" cy="1272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C:\Users\admin\Desktop\FB_IMG_1584390546010.jpg"/>
          <p:cNvPicPr/>
          <p:nvPr/>
        </p:nvPicPr>
        <p:blipFill rotWithShape="1">
          <a:blip r:embed="rId5" cstate="print"/>
          <a:srcRect b="31792"/>
          <a:stretch/>
        </p:blipFill>
        <p:spPr bwMode="auto">
          <a:xfrm>
            <a:off x="2496055" y="3356992"/>
            <a:ext cx="1343577" cy="10097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C:\Users\admin\Desktop\FB_IMG_158439050348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585426"/>
            <a:ext cx="1228255" cy="1370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5" descr="H:\работа с родителями\IMG_20170214_160738.jpg"/>
          <p:cNvPicPr/>
          <p:nvPr/>
        </p:nvPicPr>
        <p:blipFill rotWithShape="1">
          <a:blip r:embed="rId7" cstate="print"/>
          <a:srcRect l="11290" t="3029" r="16777"/>
          <a:stretch/>
        </p:blipFill>
        <p:spPr bwMode="auto">
          <a:xfrm>
            <a:off x="4387284" y="3134815"/>
            <a:ext cx="2129462" cy="2019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IMG_20200317_12385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" b="31500"/>
          <a:stretch>
            <a:fillRect/>
          </a:stretch>
        </p:blipFill>
        <p:spPr bwMode="auto">
          <a:xfrm>
            <a:off x="6804248" y="4144569"/>
            <a:ext cx="1800201" cy="22255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G_20200317_12385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2" r="8864" b="27472"/>
          <a:stretch>
            <a:fillRect/>
          </a:stretch>
        </p:blipFill>
        <p:spPr bwMode="auto">
          <a:xfrm>
            <a:off x="2267744" y="4563819"/>
            <a:ext cx="1800200" cy="2021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G_20200317_1239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6" t="4617" b="27594"/>
          <a:stretch>
            <a:fillRect/>
          </a:stretch>
        </p:blipFill>
        <p:spPr bwMode="auto">
          <a:xfrm>
            <a:off x="339562" y="3548161"/>
            <a:ext cx="1726630" cy="2349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MG_20200317_12384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4367" r="8571" b="16362"/>
          <a:stretch>
            <a:fillRect/>
          </a:stretch>
        </p:blipFill>
        <p:spPr bwMode="auto">
          <a:xfrm>
            <a:off x="7090408" y="1268760"/>
            <a:ext cx="1514041" cy="2470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471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"/>
    </mc:Choice>
    <mc:Fallback>
      <p:transition spd="slow" advClick="0" advTm="3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4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3016"/>
            <a:ext cx="9144000" cy="2160240"/>
          </a:xfrm>
        </p:spPr>
        <p:txBody>
          <a:bodyPr>
            <a:noAutofit/>
          </a:bodyPr>
          <a:lstStyle/>
          <a:p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>
                <a:solidFill>
                  <a:srgbClr val="000099"/>
                </a:solidFill>
              </a:rPr>
              <a:t>Не </a:t>
            </a:r>
            <a:r>
              <a:rPr lang="uk-UA" sz="2400" dirty="0">
                <a:solidFill>
                  <a:srgbClr val="000099"/>
                </a:solidFill>
              </a:rPr>
              <a:t>так вже й важко грамоті </a:t>
            </a:r>
            <a:r>
              <a:rPr lang="uk-UA" sz="2400" dirty="0" smtClean="0">
                <a:solidFill>
                  <a:srgbClr val="000099"/>
                </a:solidFill>
              </a:rPr>
              <a:t>навчити малу </a:t>
            </a:r>
            <a:r>
              <a:rPr lang="uk-UA" sz="2400" dirty="0">
                <a:solidFill>
                  <a:srgbClr val="000099"/>
                </a:solidFill>
              </a:rPr>
              <a:t>дитину</a:t>
            </a:r>
            <a:r>
              <a:rPr lang="uk-UA" sz="2400" dirty="0" smtClean="0">
                <a:solidFill>
                  <a:srgbClr val="000099"/>
                </a:solidFill>
              </a:rPr>
              <a:t>, повірте Ви </a:t>
            </a:r>
            <a:r>
              <a:rPr lang="uk-UA" sz="2400" dirty="0">
                <a:solidFill>
                  <a:srgbClr val="000099"/>
                </a:solidFill>
              </a:rPr>
              <a:t>мені.</a:t>
            </a:r>
            <a:br>
              <a:rPr lang="uk-UA" sz="2400" dirty="0">
                <a:solidFill>
                  <a:srgbClr val="000099"/>
                </a:solidFill>
              </a:rPr>
            </a:br>
            <a:r>
              <a:rPr lang="uk-UA" sz="2400" dirty="0">
                <a:solidFill>
                  <a:srgbClr val="000099"/>
                </a:solidFill>
              </a:rPr>
              <a:t>Лиш показати, потім </a:t>
            </a:r>
            <a:r>
              <a:rPr lang="uk-UA" sz="2400" dirty="0" smtClean="0">
                <a:solidFill>
                  <a:srgbClr val="000099"/>
                </a:solidFill>
              </a:rPr>
              <a:t>закріпити і </a:t>
            </a:r>
            <a:r>
              <a:rPr lang="uk-UA" sz="2400" dirty="0">
                <a:solidFill>
                  <a:srgbClr val="000099"/>
                </a:solidFill>
              </a:rPr>
              <a:t>всі шляхи відкриються ясні.</a:t>
            </a:r>
            <a:br>
              <a:rPr lang="uk-UA" sz="2400" dirty="0">
                <a:solidFill>
                  <a:srgbClr val="000099"/>
                </a:solidFill>
              </a:rPr>
            </a:br>
            <a:r>
              <a:rPr lang="uk-UA" sz="2400" dirty="0">
                <a:solidFill>
                  <a:srgbClr val="000099"/>
                </a:solidFill>
              </a:rPr>
              <a:t>Система треба, вміння і </a:t>
            </a:r>
            <a:r>
              <a:rPr lang="uk-UA" sz="2400" dirty="0" smtClean="0">
                <a:solidFill>
                  <a:srgbClr val="000099"/>
                </a:solidFill>
              </a:rPr>
              <a:t>охота,та </a:t>
            </a:r>
            <a:r>
              <a:rPr lang="uk-UA" sz="2400" dirty="0">
                <a:solidFill>
                  <a:srgbClr val="000099"/>
                </a:solidFill>
              </a:rPr>
              <a:t>щоб цікаво й радісно було.</a:t>
            </a:r>
            <a:br>
              <a:rPr lang="uk-UA" sz="2400" dirty="0">
                <a:solidFill>
                  <a:srgbClr val="000099"/>
                </a:solidFill>
              </a:rPr>
            </a:br>
            <a:r>
              <a:rPr lang="uk-UA" sz="2400" dirty="0">
                <a:solidFill>
                  <a:srgbClr val="000099"/>
                </a:solidFill>
              </a:rPr>
              <a:t>Це не така вже і важка робота </a:t>
            </a:r>
            <a:r>
              <a:rPr lang="uk-UA" sz="2400" dirty="0" smtClean="0">
                <a:solidFill>
                  <a:srgbClr val="000099"/>
                </a:solidFill>
              </a:rPr>
              <a:t>— любов </a:t>
            </a:r>
            <a:r>
              <a:rPr lang="uk-UA" sz="2400" dirty="0">
                <a:solidFill>
                  <a:srgbClr val="000099"/>
                </a:solidFill>
              </a:rPr>
              <a:t>важлива, ласка і тепло.</a:t>
            </a:r>
            <a:br>
              <a:rPr lang="uk-UA" sz="2400" dirty="0">
                <a:solidFill>
                  <a:srgbClr val="000099"/>
                </a:solidFill>
              </a:rPr>
            </a:br>
            <a:r>
              <a:rPr lang="uk-UA" sz="2400" dirty="0">
                <a:solidFill>
                  <a:srgbClr val="000099"/>
                </a:solidFill>
              </a:rPr>
              <a:t>І все піде на лад, усе, як треба</a:t>
            </a:r>
            <a:r>
              <a:rPr lang="uk-UA" sz="2400" dirty="0" smtClean="0">
                <a:solidFill>
                  <a:srgbClr val="000099"/>
                </a:solidFill>
              </a:rPr>
              <a:t>. Лиш </a:t>
            </a:r>
            <a:r>
              <a:rPr lang="uk-UA" sz="2400" dirty="0">
                <a:solidFill>
                  <a:srgbClr val="000099"/>
                </a:solidFill>
              </a:rPr>
              <a:t>із добром до серця підійти.</a:t>
            </a:r>
            <a:br>
              <a:rPr lang="uk-UA" sz="2400" dirty="0">
                <a:solidFill>
                  <a:srgbClr val="000099"/>
                </a:solidFill>
              </a:rPr>
            </a:br>
            <a:r>
              <a:rPr lang="uk-UA" sz="2400" dirty="0">
                <a:solidFill>
                  <a:srgbClr val="000099"/>
                </a:solidFill>
              </a:rPr>
              <a:t>Дитя на крилах здійметься до </a:t>
            </a:r>
            <a:r>
              <a:rPr lang="uk-UA" sz="2400" dirty="0" smtClean="0">
                <a:solidFill>
                  <a:srgbClr val="000099"/>
                </a:solidFill>
              </a:rPr>
              <a:t>неба, і </a:t>
            </a:r>
            <a:r>
              <a:rPr lang="uk-UA" sz="2400" dirty="0">
                <a:solidFill>
                  <a:srgbClr val="000099"/>
                </a:solidFill>
              </a:rPr>
              <a:t>у житті досягне висоти.</a:t>
            </a:r>
            <a:br>
              <a:rPr lang="uk-UA" sz="2400" dirty="0">
                <a:solidFill>
                  <a:srgbClr val="000099"/>
                </a:solidFill>
              </a:rPr>
            </a:br>
            <a:r>
              <a:rPr lang="uk-UA" sz="3200" b="1" dirty="0" smtClean="0">
                <a:solidFill>
                  <a:srgbClr val="FF0000"/>
                </a:solidFill>
              </a:rPr>
              <a:t>ДЯКУЮ </a:t>
            </a:r>
            <a:r>
              <a:rPr lang="uk-UA" sz="3200" b="1" dirty="0">
                <a:solidFill>
                  <a:srgbClr val="FF0000"/>
                </a:solidFill>
              </a:rPr>
              <a:t>ЗА УВАГУ</a:t>
            </a:r>
            <a:br>
              <a:rPr lang="uk-UA" sz="3200" b="1" dirty="0">
                <a:solidFill>
                  <a:srgbClr val="FF0000"/>
                </a:solidFill>
              </a:rPr>
            </a:br>
            <a:endParaRPr lang="uk-UA" sz="2400" dirty="0"/>
          </a:p>
        </p:txBody>
      </p:sp>
      <p:pic>
        <p:nvPicPr>
          <p:cNvPr id="1026" name="Picture 2" descr="C:\Users\Катя\Desktop\Атестація 2020\Портфолио\фотографии детей\IMG_20200312_09595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r="13744" b="4104"/>
          <a:stretch/>
        </p:blipFill>
        <p:spPr bwMode="auto">
          <a:xfrm>
            <a:off x="1763688" y="260648"/>
            <a:ext cx="5544616" cy="3550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6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36904" cy="72008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>
                <a:solidFill>
                  <a:srgbClr val="000099"/>
                </a:solidFill>
              </a:rPr>
              <a:t>Давай </a:t>
            </a:r>
            <a:r>
              <a:rPr lang="ru-RU" b="1" i="1" dirty="0" err="1">
                <a:solidFill>
                  <a:srgbClr val="000099"/>
                </a:solidFill>
              </a:rPr>
              <a:t>знайомитись</a:t>
            </a:r>
            <a:r>
              <a:rPr lang="ru-RU" b="1" dirty="0">
                <a:solidFill>
                  <a:srgbClr val="000099"/>
                </a:solidFill>
              </a:rPr>
              <a:t>:</a:t>
            </a:r>
            <a:r>
              <a:rPr lang="uk-UA" dirty="0"/>
              <a:t/>
            </a:r>
            <a:br>
              <a:rPr lang="uk-UA" dirty="0"/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40060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dirty="0" smtClean="0">
                <a:solidFill>
                  <a:srgbClr val="005696"/>
                </a:solidFill>
              </a:rPr>
              <a:t>Дата </a:t>
            </a:r>
            <a:r>
              <a:rPr lang="ru-RU" sz="2800" dirty="0" err="1">
                <a:solidFill>
                  <a:srgbClr val="005696"/>
                </a:solidFill>
              </a:rPr>
              <a:t>народження</a:t>
            </a:r>
            <a:r>
              <a:rPr lang="ru-RU" sz="2800" dirty="0">
                <a:solidFill>
                  <a:srgbClr val="005696"/>
                </a:solidFill>
              </a:rPr>
              <a:t>: 03.06.1988</a:t>
            </a:r>
            <a:endParaRPr lang="uk-UA" sz="2800" dirty="0">
              <a:solidFill>
                <a:srgbClr val="005696"/>
              </a:solidFill>
            </a:endParaRPr>
          </a:p>
          <a:p>
            <a:pPr lvl="0"/>
            <a:r>
              <a:rPr lang="ru-RU" sz="2800" dirty="0" err="1">
                <a:solidFill>
                  <a:srgbClr val="005696"/>
                </a:solidFill>
              </a:rPr>
              <a:t>Освіта</a:t>
            </a:r>
            <a:r>
              <a:rPr lang="ru-RU" sz="2800" dirty="0">
                <a:solidFill>
                  <a:srgbClr val="005696"/>
                </a:solidFill>
              </a:rPr>
              <a:t>: </a:t>
            </a:r>
            <a:r>
              <a:rPr lang="ru-RU" sz="2800" dirty="0" err="1">
                <a:solidFill>
                  <a:srgbClr val="005696"/>
                </a:solidFill>
              </a:rPr>
              <a:t>Маріупольський</a:t>
            </a:r>
            <a:r>
              <a:rPr lang="ru-RU" sz="2800" dirty="0">
                <a:solidFill>
                  <a:srgbClr val="005696"/>
                </a:solidFill>
              </a:rPr>
              <a:t> </a:t>
            </a:r>
            <a:r>
              <a:rPr lang="ru-RU" sz="2800" dirty="0" err="1">
                <a:solidFill>
                  <a:srgbClr val="005696"/>
                </a:solidFill>
              </a:rPr>
              <a:t>Державний</a:t>
            </a:r>
            <a:r>
              <a:rPr lang="ru-RU" sz="2800" dirty="0">
                <a:solidFill>
                  <a:srgbClr val="005696"/>
                </a:solidFill>
              </a:rPr>
              <a:t> </a:t>
            </a:r>
            <a:r>
              <a:rPr lang="ru-RU" sz="2800" dirty="0" err="1">
                <a:solidFill>
                  <a:srgbClr val="005696"/>
                </a:solidFill>
              </a:rPr>
              <a:t>Гуманітарний</a:t>
            </a:r>
            <a:r>
              <a:rPr lang="ru-RU" sz="2800" dirty="0">
                <a:solidFill>
                  <a:srgbClr val="005696"/>
                </a:solidFill>
              </a:rPr>
              <a:t> </a:t>
            </a:r>
            <a:r>
              <a:rPr lang="ru-RU" sz="2800" dirty="0" err="1">
                <a:solidFill>
                  <a:srgbClr val="005696"/>
                </a:solidFill>
              </a:rPr>
              <a:t>Університет</a:t>
            </a:r>
            <a:endParaRPr lang="uk-UA" sz="2800" dirty="0">
              <a:solidFill>
                <a:srgbClr val="005696"/>
              </a:solidFill>
            </a:endParaRPr>
          </a:p>
          <a:p>
            <a:pPr lvl="0"/>
            <a:r>
              <a:rPr lang="ru-RU" sz="2800" dirty="0" err="1">
                <a:solidFill>
                  <a:srgbClr val="005696"/>
                </a:solidFill>
              </a:rPr>
              <a:t>Спеціальність</a:t>
            </a:r>
            <a:r>
              <a:rPr lang="ru-RU" sz="2800" dirty="0">
                <a:solidFill>
                  <a:srgbClr val="005696"/>
                </a:solidFill>
              </a:rPr>
              <a:t>: «</a:t>
            </a:r>
            <a:r>
              <a:rPr lang="ru-RU" sz="2800" dirty="0" err="1">
                <a:solidFill>
                  <a:srgbClr val="005696"/>
                </a:solidFill>
              </a:rPr>
              <a:t>Українська</a:t>
            </a:r>
            <a:r>
              <a:rPr lang="ru-RU" sz="2800" dirty="0">
                <a:solidFill>
                  <a:srgbClr val="005696"/>
                </a:solidFill>
              </a:rPr>
              <a:t> </a:t>
            </a:r>
            <a:r>
              <a:rPr lang="ru-RU" sz="2800" dirty="0" err="1">
                <a:solidFill>
                  <a:srgbClr val="005696"/>
                </a:solidFill>
              </a:rPr>
              <a:t>мова</a:t>
            </a:r>
            <a:r>
              <a:rPr lang="ru-RU" sz="2800" dirty="0">
                <a:solidFill>
                  <a:srgbClr val="005696"/>
                </a:solidFill>
              </a:rPr>
              <a:t> та </a:t>
            </a:r>
            <a:r>
              <a:rPr lang="ru-RU" sz="2800" dirty="0" err="1">
                <a:solidFill>
                  <a:srgbClr val="005696"/>
                </a:solidFill>
              </a:rPr>
              <a:t>література</a:t>
            </a:r>
            <a:r>
              <a:rPr lang="ru-RU" sz="2800" dirty="0">
                <a:solidFill>
                  <a:srgbClr val="005696"/>
                </a:solidFill>
              </a:rPr>
              <a:t>»</a:t>
            </a:r>
            <a:endParaRPr lang="uk-UA" sz="2800" dirty="0">
              <a:solidFill>
                <a:srgbClr val="005696"/>
              </a:solidFill>
            </a:endParaRPr>
          </a:p>
          <a:p>
            <a:pPr lvl="0"/>
            <a:r>
              <a:rPr lang="ru-RU" sz="2800" dirty="0" err="1">
                <a:solidFill>
                  <a:srgbClr val="005696"/>
                </a:solidFill>
              </a:rPr>
              <a:t>Кваліфікація:філолог,спеціаліст</a:t>
            </a:r>
            <a:r>
              <a:rPr lang="ru-RU" sz="2800" dirty="0">
                <a:solidFill>
                  <a:srgbClr val="005696"/>
                </a:solidFill>
              </a:rPr>
              <a:t> </a:t>
            </a:r>
            <a:r>
              <a:rPr lang="ru-RU" sz="2800" dirty="0" err="1">
                <a:solidFill>
                  <a:srgbClr val="005696"/>
                </a:solidFill>
              </a:rPr>
              <a:t>української</a:t>
            </a:r>
            <a:r>
              <a:rPr lang="ru-RU" sz="2800" dirty="0">
                <a:solidFill>
                  <a:srgbClr val="005696"/>
                </a:solidFill>
              </a:rPr>
              <a:t> </a:t>
            </a:r>
            <a:r>
              <a:rPr lang="ru-RU" sz="2800" dirty="0" err="1">
                <a:solidFill>
                  <a:srgbClr val="005696"/>
                </a:solidFill>
              </a:rPr>
              <a:t>мови</a:t>
            </a:r>
            <a:r>
              <a:rPr lang="ru-RU" sz="2800" dirty="0">
                <a:solidFill>
                  <a:srgbClr val="005696"/>
                </a:solidFill>
              </a:rPr>
              <a:t> та </a:t>
            </a:r>
            <a:r>
              <a:rPr lang="ru-RU" sz="2800" dirty="0" err="1">
                <a:solidFill>
                  <a:srgbClr val="005696"/>
                </a:solidFill>
              </a:rPr>
              <a:t>літератури</a:t>
            </a:r>
            <a:endParaRPr lang="uk-UA" sz="2800" dirty="0">
              <a:solidFill>
                <a:srgbClr val="005696"/>
              </a:solidFill>
            </a:endParaRPr>
          </a:p>
          <a:p>
            <a:pPr lvl="0"/>
            <a:r>
              <a:rPr lang="ru-RU" sz="2800" dirty="0" err="1">
                <a:solidFill>
                  <a:srgbClr val="005696"/>
                </a:solidFill>
              </a:rPr>
              <a:t>Професія:вихователь</a:t>
            </a:r>
            <a:endParaRPr lang="uk-UA" sz="2800" dirty="0">
              <a:solidFill>
                <a:srgbClr val="005696"/>
              </a:solidFill>
            </a:endParaRPr>
          </a:p>
          <a:p>
            <a:pPr lvl="0"/>
            <a:r>
              <a:rPr lang="ru-RU" sz="2800" dirty="0">
                <a:solidFill>
                  <a:srgbClr val="005696"/>
                </a:solidFill>
              </a:rPr>
              <a:t>Стаж </a:t>
            </a:r>
            <a:r>
              <a:rPr lang="ru-RU" sz="2800" dirty="0" err="1">
                <a:solidFill>
                  <a:srgbClr val="005696"/>
                </a:solidFill>
              </a:rPr>
              <a:t>роботи</a:t>
            </a:r>
            <a:r>
              <a:rPr lang="ru-RU" sz="2800" dirty="0">
                <a:solidFill>
                  <a:srgbClr val="005696"/>
                </a:solidFill>
              </a:rPr>
              <a:t>: 11</a:t>
            </a:r>
            <a:r>
              <a:rPr lang="uk-UA" sz="2800" dirty="0">
                <a:solidFill>
                  <a:srgbClr val="005696"/>
                </a:solidFill>
              </a:rPr>
              <a:t>р.9 м.</a:t>
            </a:r>
          </a:p>
          <a:p>
            <a:pPr lvl="0"/>
            <a:r>
              <a:rPr lang="ru-RU" sz="2800" dirty="0" err="1">
                <a:solidFill>
                  <a:srgbClr val="005696"/>
                </a:solidFill>
              </a:rPr>
              <a:t>Педагогічний</a:t>
            </a:r>
            <a:r>
              <a:rPr lang="ru-RU" sz="2800" dirty="0">
                <a:solidFill>
                  <a:srgbClr val="005696"/>
                </a:solidFill>
              </a:rPr>
              <a:t> стаж:</a:t>
            </a:r>
            <a:r>
              <a:rPr lang="uk-UA" sz="2800" dirty="0">
                <a:solidFill>
                  <a:srgbClr val="005696"/>
                </a:solidFill>
              </a:rPr>
              <a:t> 7р.11м.</a:t>
            </a:r>
          </a:p>
          <a:p>
            <a:pPr lvl="0"/>
            <a:r>
              <a:rPr lang="ru-RU" sz="2800" dirty="0" err="1">
                <a:solidFill>
                  <a:srgbClr val="005696"/>
                </a:solidFill>
              </a:rPr>
              <a:t>Курси</a:t>
            </a:r>
            <a:r>
              <a:rPr lang="ru-RU" sz="2800" dirty="0">
                <a:solidFill>
                  <a:srgbClr val="005696"/>
                </a:solidFill>
              </a:rPr>
              <a:t> </a:t>
            </a:r>
            <a:r>
              <a:rPr lang="ru-RU" sz="2800" dirty="0" err="1">
                <a:solidFill>
                  <a:srgbClr val="005696"/>
                </a:solidFill>
              </a:rPr>
              <a:t>підвищення</a:t>
            </a:r>
            <a:r>
              <a:rPr lang="ru-RU" sz="2800" dirty="0">
                <a:solidFill>
                  <a:srgbClr val="005696"/>
                </a:solidFill>
              </a:rPr>
              <a:t> </a:t>
            </a:r>
            <a:r>
              <a:rPr lang="ru-RU" sz="2800" dirty="0" err="1">
                <a:solidFill>
                  <a:srgbClr val="005696"/>
                </a:solidFill>
              </a:rPr>
              <a:t>кваліфікації</a:t>
            </a:r>
            <a:r>
              <a:rPr lang="ru-RU" sz="2800" dirty="0">
                <a:solidFill>
                  <a:srgbClr val="005696"/>
                </a:solidFill>
              </a:rPr>
              <a:t>:</a:t>
            </a:r>
            <a:endParaRPr lang="uk-UA" sz="2800" dirty="0">
              <a:solidFill>
                <a:srgbClr val="005696"/>
              </a:solidFill>
            </a:endParaRPr>
          </a:p>
          <a:p>
            <a:pPr lvl="0"/>
            <a:r>
              <a:rPr lang="ru-RU" sz="2800" dirty="0" err="1">
                <a:solidFill>
                  <a:srgbClr val="005696"/>
                </a:solidFill>
              </a:rPr>
              <a:t>Місце</a:t>
            </a:r>
            <a:r>
              <a:rPr lang="ru-RU" sz="2800" dirty="0">
                <a:solidFill>
                  <a:srgbClr val="005696"/>
                </a:solidFill>
              </a:rPr>
              <a:t> </a:t>
            </a:r>
            <a:r>
              <a:rPr lang="ru-RU" sz="2800" dirty="0" err="1">
                <a:solidFill>
                  <a:srgbClr val="005696"/>
                </a:solidFill>
              </a:rPr>
              <a:t>роботи</a:t>
            </a:r>
            <a:r>
              <a:rPr lang="ru-RU" sz="2800" dirty="0">
                <a:solidFill>
                  <a:srgbClr val="005696"/>
                </a:solidFill>
              </a:rPr>
              <a:t>: КЗ Новокраснівський </a:t>
            </a:r>
            <a:r>
              <a:rPr lang="ru-RU" sz="2800" dirty="0" err="1">
                <a:solidFill>
                  <a:srgbClr val="005696"/>
                </a:solidFill>
              </a:rPr>
              <a:t>ясла</a:t>
            </a:r>
            <a:r>
              <a:rPr lang="ru-RU" sz="2800" dirty="0">
                <a:solidFill>
                  <a:srgbClr val="005696"/>
                </a:solidFill>
              </a:rPr>
              <a:t>-садок </a:t>
            </a:r>
            <a:r>
              <a:rPr lang="ru-RU" sz="2800" dirty="0" smtClean="0">
                <a:solidFill>
                  <a:srgbClr val="005696"/>
                </a:solidFill>
              </a:rPr>
              <a:t>Нікольської </a:t>
            </a:r>
            <a:r>
              <a:rPr lang="ru-RU" sz="2800" dirty="0" err="1" smtClean="0">
                <a:solidFill>
                  <a:srgbClr val="005696"/>
                </a:solidFill>
              </a:rPr>
              <a:t>районної</a:t>
            </a:r>
            <a:r>
              <a:rPr lang="ru-RU" sz="2800" dirty="0" smtClean="0">
                <a:solidFill>
                  <a:srgbClr val="005696"/>
                </a:solidFill>
              </a:rPr>
              <a:t> ради </a:t>
            </a:r>
            <a:r>
              <a:rPr lang="ru-RU" sz="2800" dirty="0" err="1" smtClean="0">
                <a:solidFill>
                  <a:srgbClr val="005696"/>
                </a:solidFill>
              </a:rPr>
              <a:t>Донецької</a:t>
            </a:r>
            <a:r>
              <a:rPr lang="ru-RU" sz="2800" dirty="0" smtClean="0">
                <a:solidFill>
                  <a:srgbClr val="005696"/>
                </a:solidFill>
              </a:rPr>
              <a:t> </a:t>
            </a:r>
            <a:r>
              <a:rPr lang="ru-RU" sz="2800" dirty="0" err="1" smtClean="0">
                <a:solidFill>
                  <a:srgbClr val="005696"/>
                </a:solidFill>
              </a:rPr>
              <a:t>області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96471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7000"/>
    </mc:Choice>
    <mc:Fallback>
      <p:transition spd="slow" advClick="0" advTm="2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Офіційні документи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Рисунок 3" descr="C:\Users\Катя\Pictures\Сканы\Скан_20200317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1" t="4664" r="17369" b="60168"/>
          <a:stretch/>
        </p:blipFill>
        <p:spPr bwMode="auto">
          <a:xfrm>
            <a:off x="539552" y="1148337"/>
            <a:ext cx="3024336" cy="2376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Катя\Pictures\Сканы\Скан_20200317 (2)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078" r="18524" b="61660"/>
          <a:stretch/>
        </p:blipFill>
        <p:spPr bwMode="auto">
          <a:xfrm>
            <a:off x="5364088" y="1124744"/>
            <a:ext cx="3168352" cy="23998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Катя\Pictures\Сканы\Скан_20200317 (3)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6" t="8992" r="8427" b="9294"/>
          <a:stretch/>
        </p:blipFill>
        <p:spPr bwMode="auto">
          <a:xfrm rot="5400000">
            <a:off x="3145163" y="3127645"/>
            <a:ext cx="2925682" cy="396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6241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36904" cy="72008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Моє</a:t>
            </a:r>
            <a:r>
              <a:rPr lang="ru-RU" b="1" i="1" dirty="0" smtClean="0">
                <a:solidFill>
                  <a:srgbClr val="FF0000"/>
                </a:solidFill>
              </a:rPr>
              <a:t> кредо: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40060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000099"/>
                </a:solidFill>
              </a:rPr>
              <a:t>Педагогічне</a:t>
            </a:r>
            <a:r>
              <a:rPr lang="ru-RU" sz="2800" dirty="0" smtClean="0">
                <a:solidFill>
                  <a:srgbClr val="000099"/>
                </a:solidFill>
              </a:rPr>
              <a:t> </a:t>
            </a:r>
            <a:r>
              <a:rPr lang="ru-RU" sz="2800" dirty="0">
                <a:solidFill>
                  <a:srgbClr val="000099"/>
                </a:solidFill>
              </a:rPr>
              <a:t>кредо: «</a:t>
            </a:r>
            <a:r>
              <a:rPr lang="ru-RU" sz="2800" dirty="0" err="1">
                <a:solidFill>
                  <a:srgbClr val="000099"/>
                </a:solidFill>
              </a:rPr>
              <a:t>Дитина</a:t>
            </a:r>
            <a:r>
              <a:rPr lang="ru-RU" sz="2800" dirty="0">
                <a:solidFill>
                  <a:srgbClr val="000099"/>
                </a:solidFill>
              </a:rPr>
              <a:t> – </a:t>
            </a:r>
            <a:r>
              <a:rPr lang="ru-RU" sz="2800" dirty="0" err="1">
                <a:solidFill>
                  <a:srgbClr val="000099"/>
                </a:solidFill>
              </a:rPr>
              <a:t>ніжний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паросток</a:t>
            </a:r>
            <a:r>
              <a:rPr lang="ru-RU" sz="2800" dirty="0">
                <a:solidFill>
                  <a:srgbClr val="000099"/>
                </a:solidFill>
              </a:rPr>
              <a:t>, </a:t>
            </a:r>
            <a:r>
              <a:rPr lang="ru-RU" sz="2800" dirty="0" err="1">
                <a:solidFill>
                  <a:srgbClr val="000099"/>
                </a:solidFill>
              </a:rPr>
              <a:t>який</a:t>
            </a:r>
            <a:r>
              <a:rPr lang="ru-RU" sz="2800" dirty="0">
                <a:solidFill>
                  <a:srgbClr val="000099"/>
                </a:solidFill>
              </a:rPr>
              <a:t> стане </a:t>
            </a:r>
            <a:r>
              <a:rPr lang="ru-RU" sz="2800" dirty="0" err="1">
                <a:solidFill>
                  <a:srgbClr val="000099"/>
                </a:solidFill>
              </a:rPr>
              <a:t>могутнім</a:t>
            </a:r>
            <a:r>
              <a:rPr lang="ru-RU" sz="2800" dirty="0">
                <a:solidFill>
                  <a:srgbClr val="000099"/>
                </a:solidFill>
              </a:rPr>
              <a:t> деревом. А </a:t>
            </a:r>
            <a:r>
              <a:rPr lang="ru-RU" sz="2800" dirty="0" err="1">
                <a:solidFill>
                  <a:srgbClr val="000099"/>
                </a:solidFill>
              </a:rPr>
              <a:t>доти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цей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паросток</a:t>
            </a:r>
            <a:r>
              <a:rPr lang="ru-RU" sz="2800" dirty="0">
                <a:solidFill>
                  <a:srgbClr val="000099"/>
                </a:solidFill>
              </a:rPr>
              <a:t> треба </a:t>
            </a:r>
            <a:r>
              <a:rPr lang="ru-RU" sz="2800" dirty="0" err="1">
                <a:solidFill>
                  <a:srgbClr val="000099"/>
                </a:solidFill>
              </a:rPr>
              <a:t>поливати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добротою</a:t>
            </a:r>
            <a:r>
              <a:rPr lang="ru-RU" sz="2800" dirty="0">
                <a:solidFill>
                  <a:srgbClr val="000099"/>
                </a:solidFill>
              </a:rPr>
              <a:t>, </a:t>
            </a:r>
            <a:r>
              <a:rPr lang="ru-RU" sz="2800" dirty="0" err="1">
                <a:solidFill>
                  <a:srgbClr val="000099"/>
                </a:solidFill>
              </a:rPr>
              <a:t>любов’ю</a:t>
            </a:r>
            <a:r>
              <a:rPr lang="ru-RU" sz="2800" dirty="0">
                <a:solidFill>
                  <a:srgbClr val="000099"/>
                </a:solidFill>
              </a:rPr>
              <a:t> та </a:t>
            </a:r>
            <a:r>
              <a:rPr lang="ru-RU" sz="2800" dirty="0" err="1">
                <a:solidFill>
                  <a:srgbClr val="000099"/>
                </a:solidFill>
              </a:rPr>
              <a:t>щирістю</a:t>
            </a:r>
            <a:r>
              <a:rPr lang="ru-RU" sz="2800" dirty="0">
                <a:solidFill>
                  <a:srgbClr val="000099"/>
                </a:solidFill>
              </a:rPr>
              <a:t>. </a:t>
            </a:r>
            <a:r>
              <a:rPr lang="ru-RU" sz="2800" dirty="0" err="1">
                <a:solidFill>
                  <a:srgbClr val="000099"/>
                </a:solidFill>
              </a:rPr>
              <a:t>Кожна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дитина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потребує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індивідуального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підходу</a:t>
            </a:r>
            <a:r>
              <a:rPr lang="ru-RU" sz="2800" dirty="0">
                <a:solidFill>
                  <a:srgbClr val="000099"/>
                </a:solidFill>
              </a:rPr>
              <a:t>, </a:t>
            </a:r>
            <a:r>
              <a:rPr lang="ru-RU" sz="2800" dirty="0" err="1">
                <a:solidFill>
                  <a:srgbClr val="000099"/>
                </a:solidFill>
              </a:rPr>
              <a:t>який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неможливий</a:t>
            </a:r>
            <a:r>
              <a:rPr lang="ru-RU" sz="2800" dirty="0">
                <a:solidFill>
                  <a:srgbClr val="000099"/>
                </a:solidFill>
              </a:rPr>
              <a:t> без </a:t>
            </a:r>
            <a:r>
              <a:rPr lang="ru-RU" sz="2800" dirty="0" err="1">
                <a:solidFill>
                  <a:srgbClr val="000099"/>
                </a:solidFill>
              </a:rPr>
              <a:t>любові</a:t>
            </a:r>
            <a:r>
              <a:rPr lang="ru-RU" sz="2800" dirty="0">
                <a:solidFill>
                  <a:srgbClr val="000099"/>
                </a:solidFill>
              </a:rPr>
              <a:t> ».</a:t>
            </a:r>
          </a:p>
        </p:txBody>
      </p:sp>
      <p:pic>
        <p:nvPicPr>
          <p:cNvPr id="1026" name="Picture 2" descr="C:\Users\Катя\Desktop\Без имени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" t="5378" r="3524" b="6368"/>
          <a:stretch/>
        </p:blipFill>
        <p:spPr bwMode="auto">
          <a:xfrm>
            <a:off x="3563888" y="3645024"/>
            <a:ext cx="4595150" cy="28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671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/>
    </mc:Choice>
    <mc:Fallback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3548" y="332656"/>
            <a:ext cx="8136904" cy="72008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err="1" smtClean="0">
                <a:solidFill>
                  <a:srgbClr val="FF0000"/>
                </a:solidFill>
              </a:rPr>
              <a:t>Мій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девіз</a:t>
            </a:r>
            <a:r>
              <a:rPr lang="ru-RU" b="1" i="1" dirty="0">
                <a:solidFill>
                  <a:srgbClr val="FF0000"/>
                </a:solidFill>
              </a:rPr>
              <a:t>:</a:t>
            </a:r>
            <a:r>
              <a:rPr lang="uk-UA" b="1" dirty="0">
                <a:solidFill>
                  <a:srgbClr val="FF0000"/>
                </a:solidFill>
              </a:rPr>
              <a:t/>
            </a:r>
            <a:br>
              <a:rPr lang="uk-UA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40060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000099"/>
                </a:solidFill>
              </a:rPr>
              <a:t>Життя-це</a:t>
            </a:r>
            <a:r>
              <a:rPr lang="ru-RU" sz="2800" dirty="0" smtClean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шлях,котрим</a:t>
            </a:r>
            <a:r>
              <a:rPr lang="ru-RU" sz="2800" dirty="0">
                <a:solidFill>
                  <a:srgbClr val="000099"/>
                </a:solidFill>
              </a:rPr>
              <a:t> ми </a:t>
            </a:r>
            <a:r>
              <a:rPr lang="ru-RU" sz="2800" dirty="0" err="1">
                <a:solidFill>
                  <a:srgbClr val="000099"/>
                </a:solidFill>
              </a:rPr>
              <a:t>повинні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мандрувати.Життя-це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гра,в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якій</a:t>
            </a:r>
            <a:r>
              <a:rPr lang="ru-RU" sz="2800" dirty="0">
                <a:solidFill>
                  <a:srgbClr val="000099"/>
                </a:solidFill>
              </a:rPr>
              <a:t> ми </a:t>
            </a:r>
            <a:r>
              <a:rPr lang="ru-RU" sz="2800" dirty="0" err="1">
                <a:solidFill>
                  <a:srgbClr val="000099"/>
                </a:solidFill>
              </a:rPr>
              <a:t>мусимо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перемогтити</a:t>
            </a:r>
            <a:r>
              <a:rPr lang="ru-RU" sz="2800" dirty="0">
                <a:solidFill>
                  <a:srgbClr val="000099"/>
                </a:solidFill>
              </a:rPr>
              <a:t>. </a:t>
            </a:r>
            <a:r>
              <a:rPr lang="ru-RU" sz="2800" dirty="0" err="1">
                <a:solidFill>
                  <a:srgbClr val="000099"/>
                </a:solidFill>
              </a:rPr>
              <a:t>Життя-це</a:t>
            </a:r>
            <a:r>
              <a:rPr lang="ru-RU" sz="2800" dirty="0">
                <a:solidFill>
                  <a:srgbClr val="000099"/>
                </a:solidFill>
              </a:rPr>
              <a:t> скарб </a:t>
            </a:r>
            <a:r>
              <a:rPr lang="ru-RU" sz="2800" dirty="0" err="1">
                <a:solidFill>
                  <a:srgbClr val="000099"/>
                </a:solidFill>
              </a:rPr>
              <a:t>його</a:t>
            </a:r>
            <a:r>
              <a:rPr lang="ru-RU" sz="2800" dirty="0">
                <a:solidFill>
                  <a:srgbClr val="000099"/>
                </a:solidFill>
              </a:rPr>
              <a:t> нам треба </a:t>
            </a:r>
            <a:r>
              <a:rPr lang="ru-RU" sz="2800" dirty="0" err="1">
                <a:solidFill>
                  <a:srgbClr val="000099"/>
                </a:solidFill>
              </a:rPr>
              <a:t>цінувати</a:t>
            </a:r>
            <a:r>
              <a:rPr lang="ru-RU" sz="2800" dirty="0">
                <a:solidFill>
                  <a:srgbClr val="000099"/>
                </a:solidFill>
              </a:rPr>
              <a:t>. </a:t>
            </a:r>
            <a:r>
              <a:rPr lang="ru-RU" sz="2800" dirty="0" err="1">
                <a:solidFill>
                  <a:srgbClr val="000099"/>
                </a:solidFill>
              </a:rPr>
              <a:t>Життя-випробування</a:t>
            </a:r>
            <a:r>
              <a:rPr lang="ru-RU" sz="2800" dirty="0" smtClean="0">
                <a:solidFill>
                  <a:srgbClr val="000099"/>
                </a:solidFill>
              </a:rPr>
              <a:t>,</a:t>
            </a:r>
            <a:r>
              <a:rPr lang="" sz="2800" dirty="0" smtClean="0">
                <a:solidFill>
                  <a:srgbClr val="000099"/>
                </a:solidFill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</a:rPr>
              <a:t>які</a:t>
            </a:r>
            <a:r>
              <a:rPr lang="ru-RU" sz="2800" dirty="0" smtClean="0">
                <a:solidFill>
                  <a:srgbClr val="000099"/>
                </a:solidFill>
              </a:rPr>
              <a:t> </a:t>
            </a:r>
            <a:r>
              <a:rPr lang="ru-RU" sz="2800" dirty="0">
                <a:solidFill>
                  <a:srgbClr val="000099"/>
                </a:solidFill>
              </a:rPr>
              <a:t>ми </a:t>
            </a:r>
            <a:r>
              <a:rPr lang="ru-RU" sz="2800" dirty="0" err="1">
                <a:solidFill>
                  <a:srgbClr val="000099"/>
                </a:solidFill>
              </a:rPr>
              <a:t>зобов'язані</a:t>
            </a:r>
            <a:r>
              <a:rPr lang="ru-RU" sz="2800" dirty="0">
                <a:solidFill>
                  <a:srgbClr val="000099"/>
                </a:solidFill>
              </a:rPr>
              <a:t> пройти!!!</a:t>
            </a:r>
            <a:endParaRPr lang="uk-UA" sz="2800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1026" name="Picture 2" descr="C:\Users\Катя\Desktop\Атестація 2020\Портфолио\фотографии детей\IMG_20200310_1033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424" y="2996952"/>
            <a:ext cx="6224015" cy="3501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613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>
                <a:solidFill>
                  <a:srgbClr val="FF0000"/>
                </a:solidFill>
              </a:rPr>
              <a:t>Моє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ессе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rgbClr val="000099"/>
                </a:solidFill>
              </a:rPr>
              <a:t>Я </a:t>
            </a:r>
            <a:r>
              <a:rPr lang="ru-RU" b="1" dirty="0" err="1">
                <a:solidFill>
                  <a:srgbClr val="000099"/>
                </a:solidFill>
              </a:rPr>
              <a:t>вихователь</a:t>
            </a:r>
            <a:r>
              <a:rPr lang="ru-RU" b="1" dirty="0">
                <a:solidFill>
                  <a:srgbClr val="000099"/>
                </a:solidFill>
              </a:rPr>
              <a:t>,</a:t>
            </a:r>
            <a:r>
              <a:rPr lang="ru-RU" dirty="0">
                <a:solidFill>
                  <a:srgbClr val="000099"/>
                </a:solidFill>
              </a:rPr>
              <a:t> і </a:t>
            </a:r>
            <a:r>
              <a:rPr lang="ru-RU" dirty="0" err="1">
                <a:solidFill>
                  <a:srgbClr val="000099"/>
                </a:solidFill>
              </a:rPr>
              <a:t>пишаюся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цим</a:t>
            </a:r>
            <a:r>
              <a:rPr lang="ru-RU" dirty="0">
                <a:solidFill>
                  <a:srgbClr val="000099"/>
                </a:solidFill>
              </a:rPr>
              <a:t>, </a:t>
            </a:r>
            <a:r>
              <a:rPr lang="ru-RU" dirty="0" err="1">
                <a:solidFill>
                  <a:srgbClr val="000099"/>
                </a:solidFill>
              </a:rPr>
              <a:t>адже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життя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своє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присвячую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дітям</a:t>
            </a:r>
            <a:r>
              <a:rPr lang="ru-RU" dirty="0">
                <a:solidFill>
                  <a:srgbClr val="000099"/>
                </a:solidFill>
              </a:rPr>
              <a:t>!</a:t>
            </a:r>
            <a:endParaRPr lang="uk-UA" dirty="0">
              <a:solidFill>
                <a:srgbClr val="000099"/>
              </a:solidFill>
            </a:endParaRPr>
          </a:p>
          <a:p>
            <a:r>
              <a:rPr lang="ru-RU" dirty="0" err="1">
                <a:solidFill>
                  <a:srgbClr val="000099"/>
                </a:solidFill>
              </a:rPr>
              <a:t>Що</a:t>
            </a:r>
            <a:r>
              <a:rPr lang="ru-RU" dirty="0">
                <a:solidFill>
                  <a:srgbClr val="000099"/>
                </a:solidFill>
              </a:rPr>
              <a:t> значить, бути </a:t>
            </a:r>
            <a:r>
              <a:rPr lang="ru-RU" b="1" dirty="0" err="1">
                <a:solidFill>
                  <a:srgbClr val="000099"/>
                </a:solidFill>
              </a:rPr>
              <a:t>вихователем</a:t>
            </a:r>
            <a:r>
              <a:rPr lang="ru-RU" b="1" dirty="0">
                <a:solidFill>
                  <a:srgbClr val="000099"/>
                </a:solidFill>
              </a:rPr>
              <a:t>?</a:t>
            </a:r>
            <a:r>
              <a:rPr lang="ru-RU" dirty="0">
                <a:solidFill>
                  <a:srgbClr val="000099"/>
                </a:solidFill>
              </a:rPr>
              <a:t> - </a:t>
            </a:r>
            <a:r>
              <a:rPr lang="ru-RU" dirty="0" err="1">
                <a:solidFill>
                  <a:srgbClr val="000099"/>
                </a:solidFill>
              </a:rPr>
              <a:t>Кожен</a:t>
            </a:r>
            <a:r>
              <a:rPr lang="ru-RU" dirty="0">
                <a:solidFill>
                  <a:srgbClr val="000099"/>
                </a:solidFill>
              </a:rPr>
              <a:t> день </a:t>
            </a:r>
            <a:r>
              <a:rPr lang="ru-RU" dirty="0" err="1">
                <a:solidFill>
                  <a:srgbClr val="000099"/>
                </a:solidFill>
              </a:rPr>
              <a:t>спілкуватися</a:t>
            </a:r>
            <a:r>
              <a:rPr lang="ru-RU" dirty="0">
                <a:solidFill>
                  <a:srgbClr val="000099"/>
                </a:solidFill>
              </a:rPr>
              <a:t> з </a:t>
            </a:r>
            <a:r>
              <a:rPr lang="ru-RU" dirty="0" err="1">
                <a:solidFill>
                  <a:srgbClr val="000099"/>
                </a:solidFill>
              </a:rPr>
              <a:t>дітьми</a:t>
            </a:r>
            <a:r>
              <a:rPr lang="ru-RU" dirty="0">
                <a:solidFill>
                  <a:srgbClr val="000099"/>
                </a:solidFill>
              </a:rPr>
              <a:t>. </a:t>
            </a:r>
            <a:r>
              <a:rPr lang="ru-RU" dirty="0" err="1">
                <a:solidFill>
                  <a:srgbClr val="000099"/>
                </a:solidFill>
              </a:rPr>
              <a:t>Знаходити</a:t>
            </a:r>
            <a:r>
              <a:rPr lang="ru-RU" dirty="0">
                <a:solidFill>
                  <a:srgbClr val="000099"/>
                </a:solidFill>
              </a:rPr>
              <a:t> в </a:t>
            </a:r>
            <a:r>
              <a:rPr lang="ru-RU" dirty="0" err="1">
                <a:solidFill>
                  <a:srgbClr val="000099"/>
                </a:solidFill>
              </a:rPr>
              <a:t>цьому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радість</a:t>
            </a:r>
            <a:r>
              <a:rPr lang="ru-RU" dirty="0">
                <a:solidFill>
                  <a:srgbClr val="000099"/>
                </a:solidFill>
              </a:rPr>
              <a:t> і </a:t>
            </a:r>
            <a:r>
              <a:rPr lang="ru-RU" dirty="0" err="1">
                <a:solidFill>
                  <a:srgbClr val="000099"/>
                </a:solidFill>
              </a:rPr>
              <a:t>задоволення</a:t>
            </a:r>
            <a:r>
              <a:rPr lang="ru-RU" dirty="0">
                <a:solidFill>
                  <a:srgbClr val="000099"/>
                </a:solidFill>
              </a:rPr>
              <a:t>. </a:t>
            </a:r>
            <a:r>
              <a:rPr lang="ru-RU" u="sng" dirty="0">
                <a:solidFill>
                  <a:srgbClr val="000099"/>
                </a:solidFill>
                <a:hlinkClick r:id="rId2"/>
              </a:rPr>
              <a:t>Нести </a:t>
            </a:r>
            <a:r>
              <a:rPr lang="ru-RU" u="sng" dirty="0" err="1">
                <a:solidFill>
                  <a:srgbClr val="000099"/>
                </a:solidFill>
                <a:hlinkClick r:id="rId2"/>
              </a:rPr>
              <a:t>відповідальність</a:t>
            </a:r>
            <a:r>
              <a:rPr lang="ru-RU" dirty="0">
                <a:solidFill>
                  <a:srgbClr val="000099"/>
                </a:solidFill>
              </a:rPr>
              <a:t>, </a:t>
            </a:r>
            <a:r>
              <a:rPr lang="ru-RU" dirty="0" err="1">
                <a:solidFill>
                  <a:srgbClr val="000099"/>
                </a:solidFill>
              </a:rPr>
              <a:t>любити</a:t>
            </a:r>
            <a:r>
              <a:rPr lang="ru-RU" dirty="0" smtClean="0">
                <a:solidFill>
                  <a:srgbClr val="000099"/>
                </a:solidFill>
              </a:rPr>
              <a:t>.</a:t>
            </a:r>
            <a:endParaRPr lang="uk-UA" dirty="0">
              <a:solidFill>
                <a:srgbClr val="000099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Бути </a:t>
            </a:r>
            <a:r>
              <a:rPr lang="ru-RU" b="1" dirty="0" err="1">
                <a:solidFill>
                  <a:srgbClr val="000099"/>
                </a:solidFill>
              </a:rPr>
              <a:t>вихователем</a:t>
            </a:r>
            <a:r>
              <a:rPr lang="ru-RU" dirty="0">
                <a:solidFill>
                  <a:srgbClr val="000099"/>
                </a:solidFill>
              </a:rPr>
              <a:t> - </a:t>
            </a:r>
            <a:r>
              <a:rPr lang="ru-RU" dirty="0" err="1">
                <a:solidFill>
                  <a:srgbClr val="000099"/>
                </a:solidFill>
              </a:rPr>
              <a:t>це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відповідальність</a:t>
            </a:r>
            <a:r>
              <a:rPr lang="ru-RU" dirty="0">
                <a:solidFill>
                  <a:srgbClr val="000099"/>
                </a:solidFill>
              </a:rPr>
              <a:t>. </a:t>
            </a:r>
            <a:r>
              <a:rPr lang="ru-RU" dirty="0" err="1">
                <a:solidFill>
                  <a:srgbClr val="000099"/>
                </a:solidFill>
              </a:rPr>
              <a:t>Це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означає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бачити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неповторність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кожної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дитини</a:t>
            </a:r>
            <a:r>
              <a:rPr lang="ru-RU" dirty="0">
                <a:solidFill>
                  <a:srgbClr val="000099"/>
                </a:solidFill>
              </a:rPr>
              <a:t>, </a:t>
            </a:r>
            <a:r>
              <a:rPr lang="ru-RU" dirty="0" err="1">
                <a:solidFill>
                  <a:srgbClr val="000099"/>
                </a:solidFill>
              </a:rPr>
              <a:t>усвідомлювати</a:t>
            </a:r>
            <a:r>
              <a:rPr lang="ru-RU" dirty="0">
                <a:solidFill>
                  <a:srgbClr val="000099"/>
                </a:solidFill>
              </a:rPr>
              <a:t>, </a:t>
            </a:r>
            <a:r>
              <a:rPr lang="ru-RU" dirty="0" err="1">
                <a:solidFill>
                  <a:srgbClr val="000099"/>
                </a:solidFill>
              </a:rPr>
              <a:t>що</a:t>
            </a:r>
            <a:r>
              <a:rPr lang="ru-RU" dirty="0">
                <a:solidFill>
                  <a:srgbClr val="000099"/>
                </a:solidFill>
              </a:rPr>
              <a:t> в ваших руках </a:t>
            </a:r>
            <a:r>
              <a:rPr lang="ru-RU" dirty="0" err="1">
                <a:solidFill>
                  <a:srgbClr val="000099"/>
                </a:solidFill>
              </a:rPr>
              <a:t>його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життя</a:t>
            </a:r>
            <a:r>
              <a:rPr lang="ru-RU" dirty="0">
                <a:solidFill>
                  <a:srgbClr val="000099"/>
                </a:solidFill>
              </a:rPr>
              <a:t> і </a:t>
            </a:r>
            <a:r>
              <a:rPr lang="ru-RU" dirty="0" err="1">
                <a:solidFill>
                  <a:srgbClr val="000099"/>
                </a:solidFill>
              </a:rPr>
              <a:t>його</a:t>
            </a:r>
            <a:r>
              <a:rPr lang="ru-RU" dirty="0">
                <a:solidFill>
                  <a:srgbClr val="000099"/>
                </a:solidFill>
              </a:rPr>
              <a:t> душа, </a:t>
            </a:r>
            <a:r>
              <a:rPr lang="ru-RU" dirty="0" err="1">
                <a:solidFill>
                  <a:srgbClr val="000099"/>
                </a:solidFill>
              </a:rPr>
              <a:t>берегти</a:t>
            </a:r>
            <a:r>
              <a:rPr lang="ru-RU" dirty="0">
                <a:solidFill>
                  <a:srgbClr val="000099"/>
                </a:solidFill>
              </a:rPr>
              <a:t> </a:t>
            </a:r>
            <a:r>
              <a:rPr lang="ru-RU" u="sng" dirty="0" err="1">
                <a:solidFill>
                  <a:srgbClr val="000099"/>
                </a:solidFill>
                <a:hlinkClick r:id="rId3"/>
              </a:rPr>
              <a:t>їх</a:t>
            </a:r>
            <a:r>
              <a:rPr lang="ru-RU" u="sng" dirty="0">
                <a:solidFill>
                  <a:srgbClr val="000099"/>
                </a:solidFill>
                <a:hlinkClick r:id="rId3"/>
              </a:rPr>
              <a:t> і </a:t>
            </a:r>
            <a:r>
              <a:rPr lang="ru-RU" u="sng" dirty="0" err="1">
                <a:solidFill>
                  <a:srgbClr val="000099"/>
                </a:solidFill>
                <a:hlinkClick r:id="rId3"/>
              </a:rPr>
              <a:t>намагатися</a:t>
            </a:r>
            <a:r>
              <a:rPr lang="ru-RU" u="sng" dirty="0">
                <a:solidFill>
                  <a:srgbClr val="000099"/>
                </a:solidFill>
                <a:hlinkClick r:id="rId3"/>
              </a:rPr>
              <a:t> </a:t>
            </a:r>
            <a:r>
              <a:rPr lang="ru-RU" u="sng" dirty="0" err="1">
                <a:solidFill>
                  <a:srgbClr val="000099"/>
                </a:solidFill>
                <a:hlinkClick r:id="rId3"/>
              </a:rPr>
              <a:t>робити</a:t>
            </a:r>
            <a:r>
              <a:rPr lang="ru-RU" u="sng" dirty="0">
                <a:solidFill>
                  <a:srgbClr val="000099"/>
                </a:solidFill>
                <a:hlinkClick r:id="rId3"/>
              </a:rPr>
              <a:t> все</a:t>
            </a:r>
            <a:r>
              <a:rPr lang="ru-RU" dirty="0">
                <a:solidFill>
                  <a:srgbClr val="000099"/>
                </a:solidFill>
              </a:rPr>
              <a:t>, </a:t>
            </a:r>
            <a:r>
              <a:rPr lang="ru-RU" dirty="0" err="1">
                <a:solidFill>
                  <a:srgbClr val="000099"/>
                </a:solidFill>
              </a:rPr>
              <a:t>щоб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його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дитинство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було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змістовним</a:t>
            </a:r>
            <a:r>
              <a:rPr lang="ru-RU" dirty="0">
                <a:solidFill>
                  <a:srgbClr val="000099"/>
                </a:solidFill>
              </a:rPr>
              <a:t> і </a:t>
            </a:r>
            <a:r>
              <a:rPr lang="ru-RU" dirty="0" err="1">
                <a:solidFill>
                  <a:srgbClr val="000099"/>
                </a:solidFill>
              </a:rPr>
              <a:t>радісним</a:t>
            </a:r>
            <a:r>
              <a:rPr lang="ru-RU" dirty="0">
                <a:solidFill>
                  <a:srgbClr val="000099"/>
                </a:solidFill>
              </a:rPr>
              <a:t>, </a:t>
            </a:r>
            <a:r>
              <a:rPr lang="ru-RU" dirty="0" err="1">
                <a:solidFill>
                  <a:srgbClr val="000099"/>
                </a:solidFill>
              </a:rPr>
              <a:t>бо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від</a:t>
            </a:r>
            <a:r>
              <a:rPr lang="ru-RU" dirty="0">
                <a:solidFill>
                  <a:srgbClr val="000099"/>
                </a:solidFill>
              </a:rPr>
              <a:t> того, як </a:t>
            </a:r>
            <a:r>
              <a:rPr lang="ru-RU" dirty="0" err="1">
                <a:solidFill>
                  <a:srgbClr val="000099"/>
                </a:solidFill>
              </a:rPr>
              <a:t>пройде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дитинство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людини</a:t>
            </a:r>
            <a:r>
              <a:rPr lang="ru-RU" dirty="0">
                <a:solidFill>
                  <a:srgbClr val="000099"/>
                </a:solidFill>
              </a:rPr>
              <a:t>, </a:t>
            </a:r>
            <a:r>
              <a:rPr lang="ru-RU" dirty="0" err="1">
                <a:solidFill>
                  <a:srgbClr val="000099"/>
                </a:solidFill>
              </a:rPr>
              <a:t>залежить</a:t>
            </a:r>
            <a:r>
              <a:rPr lang="ru-RU" dirty="0">
                <a:solidFill>
                  <a:srgbClr val="000099"/>
                </a:solidFill>
              </a:rPr>
              <a:t> вся </a:t>
            </a:r>
            <a:r>
              <a:rPr lang="ru-RU" dirty="0" err="1">
                <a:solidFill>
                  <a:srgbClr val="000099"/>
                </a:solidFill>
              </a:rPr>
              <a:t>його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подальша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доросле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життя</a:t>
            </a:r>
            <a:r>
              <a:rPr lang="ru-RU" dirty="0">
                <a:solidFill>
                  <a:srgbClr val="000099"/>
                </a:solidFill>
              </a:rPr>
              <a:t> .</a:t>
            </a:r>
            <a:endParaRPr lang="uk-UA" dirty="0">
              <a:solidFill>
                <a:srgbClr val="000099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Бути </a:t>
            </a:r>
            <a:r>
              <a:rPr lang="ru-RU" b="1" dirty="0" err="1">
                <a:solidFill>
                  <a:srgbClr val="000099"/>
                </a:solidFill>
              </a:rPr>
              <a:t>вихователем</a:t>
            </a:r>
            <a:r>
              <a:rPr lang="ru-RU" b="1" dirty="0">
                <a:solidFill>
                  <a:srgbClr val="000099"/>
                </a:solidFill>
              </a:rPr>
              <a:t> - </a:t>
            </a:r>
            <a:r>
              <a:rPr lang="ru-RU" b="1" dirty="0" err="1">
                <a:solidFill>
                  <a:srgbClr val="000099"/>
                </a:solidFill>
              </a:rPr>
              <a:t>це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err="1">
                <a:solidFill>
                  <a:srgbClr val="000099"/>
                </a:solidFill>
              </a:rPr>
              <a:t>радість</a:t>
            </a:r>
            <a:r>
              <a:rPr lang="ru-RU" b="1" dirty="0">
                <a:solidFill>
                  <a:srgbClr val="000099"/>
                </a:solidFill>
              </a:rPr>
              <a:t>.</a:t>
            </a:r>
            <a:r>
              <a:rPr lang="ru-RU" dirty="0">
                <a:solidFill>
                  <a:srgbClr val="000099"/>
                </a:solidFill>
              </a:rPr>
              <a:t> </a:t>
            </a:r>
            <a:r>
              <a:rPr lang="ru-RU" dirty="0" err="1">
                <a:solidFill>
                  <a:srgbClr val="000099"/>
                </a:solidFill>
              </a:rPr>
              <a:t>Це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означає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бачити</a:t>
            </a:r>
            <a:r>
              <a:rPr lang="ru-RU" dirty="0">
                <a:solidFill>
                  <a:srgbClr val="000099"/>
                </a:solidFill>
              </a:rPr>
              <a:t>, як росте </a:t>
            </a:r>
            <a:r>
              <a:rPr lang="ru-RU" dirty="0" err="1">
                <a:solidFill>
                  <a:srgbClr val="000099"/>
                </a:solidFill>
              </a:rPr>
              <a:t>малюк</a:t>
            </a:r>
            <a:r>
              <a:rPr lang="ru-RU" dirty="0">
                <a:solidFill>
                  <a:srgbClr val="000099"/>
                </a:solidFill>
              </a:rPr>
              <a:t>, як з </a:t>
            </a:r>
            <a:r>
              <a:rPr lang="ru-RU" dirty="0" err="1">
                <a:solidFill>
                  <a:srgbClr val="000099"/>
                </a:solidFill>
              </a:rPr>
              <a:t>кожним</a:t>
            </a:r>
            <a:r>
              <a:rPr lang="ru-RU" dirty="0">
                <a:solidFill>
                  <a:srgbClr val="000099"/>
                </a:solidFill>
              </a:rPr>
              <a:t> роком </a:t>
            </a:r>
            <a:r>
              <a:rPr lang="ru-RU" dirty="0" err="1">
                <a:solidFill>
                  <a:srgbClr val="000099"/>
                </a:solidFill>
              </a:rPr>
              <a:t>він</a:t>
            </a:r>
            <a:r>
              <a:rPr lang="ru-RU" dirty="0">
                <a:solidFill>
                  <a:srgbClr val="000099"/>
                </a:solidFill>
              </a:rPr>
              <a:t> все </a:t>
            </a:r>
            <a:r>
              <a:rPr lang="ru-RU" dirty="0" err="1">
                <a:solidFill>
                  <a:srgbClr val="000099"/>
                </a:solidFill>
              </a:rPr>
              <a:t>більше</a:t>
            </a:r>
            <a:r>
              <a:rPr lang="ru-RU" dirty="0">
                <a:solidFill>
                  <a:srgbClr val="000099"/>
                </a:solidFill>
              </a:rPr>
              <a:t> </a:t>
            </a:r>
            <a:r>
              <a:rPr lang="ru-RU" u="sng" dirty="0" err="1">
                <a:solidFill>
                  <a:srgbClr val="000099"/>
                </a:solidFill>
                <a:hlinkClick r:id="rId4"/>
              </a:rPr>
              <a:t>може</a:t>
            </a:r>
            <a:r>
              <a:rPr lang="ru-RU" u="sng" dirty="0">
                <a:solidFill>
                  <a:srgbClr val="000099"/>
                </a:solidFill>
                <a:hlinkClick r:id="rId4"/>
              </a:rPr>
              <a:t> </a:t>
            </a:r>
            <a:r>
              <a:rPr lang="ru-RU" u="sng" dirty="0" err="1">
                <a:solidFill>
                  <a:srgbClr val="000099"/>
                </a:solidFill>
                <a:hlinkClick r:id="rId4"/>
              </a:rPr>
              <a:t>зрозуміти</a:t>
            </a:r>
            <a:r>
              <a:rPr lang="ru-RU" u="sng" dirty="0">
                <a:solidFill>
                  <a:srgbClr val="000099"/>
                </a:solidFill>
                <a:hlinkClick r:id="rId4"/>
              </a:rPr>
              <a:t> і </a:t>
            </a:r>
            <a:r>
              <a:rPr lang="ru-RU" u="sng" dirty="0" err="1">
                <a:solidFill>
                  <a:srgbClr val="000099"/>
                </a:solidFill>
                <a:hlinkClick r:id="rId4"/>
              </a:rPr>
              <a:t>зробити</a:t>
            </a:r>
            <a:r>
              <a:rPr lang="ru-RU" dirty="0">
                <a:solidFill>
                  <a:srgbClr val="000099"/>
                </a:solidFill>
              </a:rPr>
              <a:t>, </a:t>
            </a:r>
            <a:r>
              <a:rPr lang="ru-RU" dirty="0" err="1">
                <a:solidFill>
                  <a:srgbClr val="000099"/>
                </a:solidFill>
              </a:rPr>
              <a:t>відчувати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його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прихильність</a:t>
            </a:r>
            <a:r>
              <a:rPr lang="ru-RU" dirty="0">
                <a:solidFill>
                  <a:srgbClr val="000099"/>
                </a:solidFill>
              </a:rPr>
              <a:t> і </a:t>
            </a:r>
            <a:r>
              <a:rPr lang="ru-RU" dirty="0" err="1">
                <a:solidFill>
                  <a:srgbClr val="000099"/>
                </a:solidFill>
              </a:rPr>
              <a:t>довіру</a:t>
            </a:r>
            <a:r>
              <a:rPr lang="ru-RU" dirty="0">
                <a:solidFill>
                  <a:srgbClr val="000099"/>
                </a:solidFill>
              </a:rPr>
              <a:t> і </a:t>
            </a:r>
            <a:r>
              <a:rPr lang="ru-RU" dirty="0" err="1">
                <a:solidFill>
                  <a:srgbClr val="000099"/>
                </a:solidFill>
              </a:rPr>
              <a:t>віддавати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йому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безкорисливо</a:t>
            </a:r>
            <a:r>
              <a:rPr lang="ru-RU" dirty="0">
                <a:solidFill>
                  <a:srgbClr val="000099"/>
                </a:solidFill>
              </a:rPr>
              <a:t> свою </a:t>
            </a:r>
            <a:r>
              <a:rPr lang="ru-RU" dirty="0" err="1">
                <a:solidFill>
                  <a:srgbClr val="000099"/>
                </a:solidFill>
              </a:rPr>
              <a:t>любов</a:t>
            </a:r>
            <a:r>
              <a:rPr lang="ru-RU" dirty="0">
                <a:solidFill>
                  <a:srgbClr val="000099"/>
                </a:solidFill>
              </a:rPr>
              <a:t>. "</a:t>
            </a:r>
            <a:endParaRPr lang="uk-UA" dirty="0">
              <a:solidFill>
                <a:srgbClr val="000099"/>
              </a:solidFill>
            </a:endParaRPr>
          </a:p>
          <a:p>
            <a:r>
              <a:rPr lang="ru-RU" dirty="0" err="1">
                <a:solidFill>
                  <a:srgbClr val="000099"/>
                </a:solidFill>
              </a:rPr>
              <a:t>Основними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якостями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своєї</a:t>
            </a:r>
            <a:r>
              <a:rPr lang="ru-RU" dirty="0">
                <a:solidFill>
                  <a:srgbClr val="000099"/>
                </a:solidFill>
              </a:rPr>
              <a:t> </a:t>
            </a:r>
            <a:r>
              <a:rPr lang="ru-RU" b="1" dirty="0" err="1">
                <a:solidFill>
                  <a:srgbClr val="000099"/>
                </a:solidFill>
              </a:rPr>
              <a:t>професії</a:t>
            </a:r>
            <a:r>
              <a:rPr lang="ru-RU" dirty="0">
                <a:solidFill>
                  <a:srgbClr val="000099"/>
                </a:solidFill>
              </a:rPr>
              <a:t> </a:t>
            </a:r>
            <a:r>
              <a:rPr lang="ru-RU" dirty="0" err="1">
                <a:solidFill>
                  <a:srgbClr val="000099"/>
                </a:solidFill>
              </a:rPr>
              <a:t>вважаю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саме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любов</a:t>
            </a:r>
            <a:r>
              <a:rPr lang="ru-RU" dirty="0">
                <a:solidFill>
                  <a:srgbClr val="000099"/>
                </a:solidFill>
              </a:rPr>
              <a:t> і доброту. В </a:t>
            </a:r>
            <a:r>
              <a:rPr lang="ru-RU" dirty="0" err="1">
                <a:solidFill>
                  <a:srgbClr val="000099"/>
                </a:solidFill>
              </a:rPr>
              <a:t>роботі</a:t>
            </a:r>
            <a:r>
              <a:rPr lang="ru-RU" dirty="0">
                <a:solidFill>
                  <a:srgbClr val="000099"/>
                </a:solidFill>
              </a:rPr>
              <a:t> на </a:t>
            </a:r>
            <a:r>
              <a:rPr lang="ru-RU" dirty="0" err="1">
                <a:solidFill>
                  <a:srgbClr val="000099"/>
                </a:solidFill>
              </a:rPr>
              <a:t>першому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плані</a:t>
            </a:r>
            <a:r>
              <a:rPr lang="ru-RU" dirty="0">
                <a:solidFill>
                  <a:srgbClr val="000099"/>
                </a:solidFill>
              </a:rPr>
              <a:t> </a:t>
            </a:r>
            <a:r>
              <a:rPr lang="ru-RU" i="1" dirty="0">
                <a:solidFill>
                  <a:srgbClr val="000099"/>
                </a:solidFill>
              </a:rPr>
              <a:t>«</a:t>
            </a:r>
            <a:r>
              <a:rPr lang="ru-RU" i="1" dirty="0" err="1">
                <a:solidFill>
                  <a:srgbClr val="000099"/>
                </a:solidFill>
              </a:rPr>
              <a:t>просте</a:t>
            </a:r>
            <a:r>
              <a:rPr lang="ru-RU" i="1" dirty="0">
                <a:solidFill>
                  <a:srgbClr val="000099"/>
                </a:solidFill>
              </a:rPr>
              <a:t> </a:t>
            </a:r>
            <a:r>
              <a:rPr lang="ru-RU" i="1" dirty="0" err="1">
                <a:solidFill>
                  <a:srgbClr val="000099"/>
                </a:solidFill>
              </a:rPr>
              <a:t>людське</a:t>
            </a:r>
            <a:r>
              <a:rPr lang="ru-RU" i="1" dirty="0">
                <a:solidFill>
                  <a:srgbClr val="000099"/>
                </a:solidFill>
              </a:rPr>
              <a:t>»:</a:t>
            </a:r>
            <a:r>
              <a:rPr lang="ru-RU" dirty="0">
                <a:solidFill>
                  <a:srgbClr val="000099"/>
                </a:solidFill>
              </a:rPr>
              <a:t> </a:t>
            </a:r>
            <a:r>
              <a:rPr lang="ru-RU" dirty="0" err="1">
                <a:solidFill>
                  <a:srgbClr val="000099"/>
                </a:solidFill>
              </a:rPr>
              <a:t>допомогти</a:t>
            </a:r>
            <a:r>
              <a:rPr lang="ru-RU" dirty="0">
                <a:solidFill>
                  <a:srgbClr val="000099"/>
                </a:solidFill>
              </a:rPr>
              <a:t>, </a:t>
            </a:r>
            <a:r>
              <a:rPr lang="ru-RU" dirty="0" err="1">
                <a:solidFill>
                  <a:srgbClr val="000099"/>
                </a:solidFill>
              </a:rPr>
              <a:t>підбадьорити</a:t>
            </a:r>
            <a:r>
              <a:rPr lang="ru-RU" dirty="0">
                <a:solidFill>
                  <a:srgbClr val="000099"/>
                </a:solidFill>
              </a:rPr>
              <a:t>, </a:t>
            </a:r>
            <a:r>
              <a:rPr lang="ru-RU" u="sng" dirty="0" err="1">
                <a:solidFill>
                  <a:srgbClr val="000099"/>
                </a:solidFill>
                <a:hlinkClick r:id="rId5"/>
              </a:rPr>
              <a:t>побачити</a:t>
            </a:r>
            <a:r>
              <a:rPr lang="ru-RU" u="sng" dirty="0">
                <a:solidFill>
                  <a:srgbClr val="000099"/>
                </a:solidFill>
                <a:hlinkClick r:id="rId5"/>
              </a:rPr>
              <a:t> </a:t>
            </a:r>
            <a:r>
              <a:rPr lang="ru-RU" u="sng" dirty="0" err="1">
                <a:solidFill>
                  <a:srgbClr val="000099"/>
                </a:solidFill>
                <a:hlinkClick r:id="rId5"/>
              </a:rPr>
              <a:t>прекрасне</a:t>
            </a:r>
            <a:r>
              <a:rPr lang="ru-RU" dirty="0">
                <a:solidFill>
                  <a:srgbClr val="000099"/>
                </a:solidFill>
              </a:rPr>
              <a:t>, </a:t>
            </a:r>
            <a:r>
              <a:rPr lang="ru-RU" dirty="0" err="1">
                <a:solidFill>
                  <a:srgbClr val="000099"/>
                </a:solidFill>
              </a:rPr>
              <a:t>приголубити</a:t>
            </a:r>
            <a:r>
              <a:rPr lang="ru-RU" dirty="0">
                <a:solidFill>
                  <a:srgbClr val="000099"/>
                </a:solidFill>
              </a:rPr>
              <a:t>, </a:t>
            </a:r>
            <a:r>
              <a:rPr lang="ru-RU" dirty="0" err="1">
                <a:solidFill>
                  <a:srgbClr val="000099"/>
                </a:solidFill>
              </a:rPr>
              <a:t>поспівчувати</a:t>
            </a:r>
            <a:r>
              <a:rPr lang="ru-RU" dirty="0">
                <a:solidFill>
                  <a:srgbClr val="000099"/>
                </a:solidFill>
              </a:rPr>
              <a:t>. Я </a:t>
            </a:r>
            <a:r>
              <a:rPr lang="ru-RU" dirty="0" err="1">
                <a:solidFill>
                  <a:srgbClr val="000099"/>
                </a:solidFill>
              </a:rPr>
              <a:t>дуже</a:t>
            </a:r>
            <a:r>
              <a:rPr lang="ru-RU" dirty="0">
                <a:solidFill>
                  <a:srgbClr val="000099"/>
                </a:solidFill>
              </a:rPr>
              <a:t> люблю свою роботу, і </a:t>
            </a:r>
            <a:r>
              <a:rPr lang="ru-RU" dirty="0" err="1">
                <a:solidFill>
                  <a:srgbClr val="000099"/>
                </a:solidFill>
              </a:rPr>
              <a:t>вважаю</a:t>
            </a:r>
            <a:r>
              <a:rPr lang="ru-RU" dirty="0">
                <a:solidFill>
                  <a:srgbClr val="000099"/>
                </a:solidFill>
              </a:rPr>
              <a:t> </a:t>
            </a:r>
            <a:r>
              <a:rPr lang="ru-RU" b="1" dirty="0" err="1">
                <a:solidFill>
                  <a:srgbClr val="000099"/>
                </a:solidFill>
              </a:rPr>
              <a:t>професію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err="1">
                <a:solidFill>
                  <a:srgbClr val="000099"/>
                </a:solidFill>
              </a:rPr>
              <a:t>вихователя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err="1">
                <a:solidFill>
                  <a:srgbClr val="000099"/>
                </a:solidFill>
              </a:rPr>
              <a:t>кращою</a:t>
            </a:r>
            <a:r>
              <a:rPr lang="ru-RU" b="1" dirty="0">
                <a:solidFill>
                  <a:srgbClr val="000099"/>
                </a:solidFill>
              </a:rPr>
              <a:t> для </a:t>
            </a:r>
            <a:r>
              <a:rPr lang="ru-RU" b="1" dirty="0" err="1">
                <a:solidFill>
                  <a:srgbClr val="000099"/>
                </a:solidFill>
              </a:rPr>
              <a:t>жінки</a:t>
            </a:r>
            <a:r>
              <a:rPr lang="ru-RU" b="1" dirty="0">
                <a:solidFill>
                  <a:srgbClr val="000099"/>
                </a:solidFill>
              </a:rPr>
              <a:t>.</a:t>
            </a:r>
            <a:r>
              <a:rPr lang="ru-RU" dirty="0">
                <a:solidFill>
                  <a:srgbClr val="000099"/>
                </a:solidFill>
              </a:rPr>
              <a:t> </a:t>
            </a:r>
            <a:r>
              <a:rPr lang="ru-RU" dirty="0" err="1">
                <a:solidFill>
                  <a:srgbClr val="000099"/>
                </a:solidFill>
              </a:rPr>
              <a:t>Адже</a:t>
            </a:r>
            <a:r>
              <a:rPr lang="ru-RU" dirty="0">
                <a:solidFill>
                  <a:srgbClr val="000099"/>
                </a:solidFill>
              </a:rPr>
              <a:t> головне </a:t>
            </a:r>
            <a:r>
              <a:rPr lang="ru-RU" dirty="0" err="1">
                <a:solidFill>
                  <a:srgbClr val="000099"/>
                </a:solidFill>
              </a:rPr>
              <a:t>якість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жінки</a:t>
            </a:r>
            <a:r>
              <a:rPr lang="ru-RU" dirty="0">
                <a:solidFill>
                  <a:srgbClr val="000099"/>
                </a:solidFill>
              </a:rPr>
              <a:t> - материнство. І я </a:t>
            </a:r>
            <a:r>
              <a:rPr lang="ru-RU" dirty="0" err="1">
                <a:solidFill>
                  <a:srgbClr val="000099"/>
                </a:solidFill>
              </a:rPr>
              <a:t>по-материнськи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намагаюся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оточувати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дітей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турботою</a:t>
            </a:r>
            <a:r>
              <a:rPr lang="ru-RU" dirty="0">
                <a:solidFill>
                  <a:srgbClr val="000099"/>
                </a:solidFill>
              </a:rPr>
              <a:t> ласкою і </a:t>
            </a:r>
            <a:r>
              <a:rPr lang="ru-RU" dirty="0" err="1">
                <a:solidFill>
                  <a:srgbClr val="000099"/>
                </a:solidFill>
              </a:rPr>
              <a:t>увагою</a:t>
            </a:r>
            <a:r>
              <a:rPr lang="ru-RU" dirty="0">
                <a:solidFill>
                  <a:srgbClr val="000099"/>
                </a:solidFill>
              </a:rPr>
              <a:t>.</a:t>
            </a:r>
            <a:endParaRPr lang="uk-UA" dirty="0">
              <a:solidFill>
                <a:srgbClr val="000099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4334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0"/>
    </mc:Choice>
    <mc:Fallback>
      <p:transition spd="slow" advClick="0" advTm="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848872" cy="1143000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/>
            </a:r>
            <a:br>
              <a:rPr lang="uk-UA" sz="2800" dirty="0" smtClean="0">
                <a:solidFill>
                  <a:srgbClr val="FF0000"/>
                </a:solidFill>
              </a:rPr>
            </a:br>
            <a:r>
              <a:rPr lang="uk-UA" sz="2800" b="1" dirty="0" smtClean="0">
                <a:solidFill>
                  <a:srgbClr val="000099"/>
                </a:solidFill>
              </a:rPr>
              <a:t>Тема над якою я працю:</a:t>
            </a:r>
            <a:br>
              <a:rPr lang="uk-UA" sz="2800" b="1" dirty="0" smtClean="0">
                <a:solidFill>
                  <a:srgbClr val="000099"/>
                </a:solidFill>
              </a:rPr>
            </a:br>
            <a:r>
              <a:rPr lang="uk-UA" sz="3200" b="1" i="1" dirty="0" smtClean="0">
                <a:solidFill>
                  <a:srgbClr val="FF0000"/>
                </a:solidFill>
              </a:rPr>
              <a:t>Сенсорне </a:t>
            </a:r>
            <a:r>
              <a:rPr lang="uk-UA" sz="3200" b="1" i="1" dirty="0">
                <a:solidFill>
                  <a:srgbClr val="FF0000"/>
                </a:solidFill>
              </a:rPr>
              <a:t>виховання як основа розумового розвитку дитини</a:t>
            </a:r>
            <a:r>
              <a:rPr lang="uk-UA" sz="2800" dirty="0">
                <a:solidFill>
                  <a:srgbClr val="FF0000"/>
                </a:solidFill>
              </a:rPr>
              <a:t/>
            </a:r>
            <a:br>
              <a:rPr lang="uk-UA" sz="2800" dirty="0">
                <a:solidFill>
                  <a:srgbClr val="FF0000"/>
                </a:solidFill>
              </a:rPr>
            </a:b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8352928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3300" b="1" dirty="0" smtClean="0">
                <a:solidFill>
                  <a:srgbClr val="000099"/>
                </a:solidFill>
              </a:rPr>
              <a:t>Методи та прийоми, які я використовую на практиці:</a:t>
            </a:r>
          </a:p>
          <a:p>
            <a:pPr marL="0" indent="0">
              <a:buNone/>
            </a:pPr>
            <a:r>
              <a:rPr lang="uk-UA" dirty="0">
                <a:solidFill>
                  <a:srgbClr val="002060"/>
                </a:solidFill>
              </a:rPr>
              <a:t>с</a:t>
            </a:r>
            <a:r>
              <a:rPr lang="uk-UA" dirty="0" smtClean="0">
                <a:solidFill>
                  <a:srgbClr val="002060"/>
                </a:solidFill>
              </a:rPr>
              <a:t>юрпризний момент;</a:t>
            </a:r>
          </a:p>
          <a:p>
            <a:pPr marL="0" indent="0">
              <a:buNone/>
            </a:pPr>
            <a:r>
              <a:rPr lang="uk-UA" dirty="0">
                <a:solidFill>
                  <a:srgbClr val="002060"/>
                </a:solidFill>
              </a:rPr>
              <a:t>д</a:t>
            </a:r>
            <a:r>
              <a:rPr lang="uk-UA" dirty="0" smtClean="0">
                <a:solidFill>
                  <a:srgbClr val="002060"/>
                </a:solidFill>
              </a:rPr>
              <a:t>идактичні ігри;</a:t>
            </a:r>
          </a:p>
          <a:p>
            <a:pPr marL="0" indent="0">
              <a:buNone/>
            </a:pPr>
            <a:r>
              <a:rPr lang="uk-UA" dirty="0">
                <a:solidFill>
                  <a:srgbClr val="002060"/>
                </a:solidFill>
              </a:rPr>
              <a:t>д</a:t>
            </a:r>
            <a:r>
              <a:rPr lang="uk-UA" dirty="0" smtClean="0">
                <a:solidFill>
                  <a:srgbClr val="002060"/>
                </a:solidFill>
              </a:rPr>
              <a:t>идактичні вправи; </a:t>
            </a:r>
          </a:p>
          <a:p>
            <a:pPr marL="0" indent="0">
              <a:buNone/>
            </a:pPr>
            <a:r>
              <a:rPr lang="uk-UA" dirty="0">
                <a:solidFill>
                  <a:srgbClr val="002060"/>
                </a:solidFill>
              </a:rPr>
              <a:t>в</a:t>
            </a:r>
            <a:r>
              <a:rPr lang="uk-UA" dirty="0" smtClean="0">
                <a:solidFill>
                  <a:srgbClr val="002060"/>
                </a:solidFill>
              </a:rPr>
              <a:t>ведення ігрового персонажу;</a:t>
            </a:r>
          </a:p>
          <a:p>
            <a:pPr marL="0" indent="0">
              <a:buNone/>
            </a:pPr>
            <a:r>
              <a:rPr lang="uk-UA" dirty="0" err="1">
                <a:solidFill>
                  <a:srgbClr val="002060"/>
                </a:solidFill>
              </a:rPr>
              <a:t>ф</a:t>
            </a:r>
            <a:r>
              <a:rPr lang="uk-UA" dirty="0" err="1" smtClean="0">
                <a:solidFill>
                  <a:srgbClr val="002060"/>
                </a:solidFill>
              </a:rPr>
              <a:t>ізкультхвилинка</a:t>
            </a:r>
            <a:r>
              <a:rPr lang="uk-UA" dirty="0" smtClean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uk-UA" dirty="0">
                <a:solidFill>
                  <a:srgbClr val="002060"/>
                </a:solidFill>
              </a:rPr>
              <a:t>б</a:t>
            </a:r>
            <a:r>
              <a:rPr lang="uk-UA" dirty="0" smtClean="0">
                <a:solidFill>
                  <a:srgbClr val="002060"/>
                </a:solidFill>
              </a:rPr>
              <a:t>есіда;</a:t>
            </a:r>
          </a:p>
          <a:p>
            <a:pPr marL="0" indent="0">
              <a:buNone/>
            </a:pPr>
            <a:r>
              <a:rPr lang="uk-UA" dirty="0">
                <a:solidFill>
                  <a:srgbClr val="002060"/>
                </a:solidFill>
              </a:rPr>
              <a:t>п</a:t>
            </a:r>
            <a:r>
              <a:rPr lang="uk-UA" dirty="0" smtClean="0">
                <a:solidFill>
                  <a:srgbClr val="002060"/>
                </a:solidFill>
              </a:rPr>
              <a:t>альчикова гра;</a:t>
            </a:r>
          </a:p>
          <a:p>
            <a:pPr marL="0" indent="0">
              <a:buNone/>
            </a:pPr>
            <a:r>
              <a:rPr lang="uk-UA" dirty="0">
                <a:solidFill>
                  <a:srgbClr val="002060"/>
                </a:solidFill>
              </a:rPr>
              <a:t>с</a:t>
            </a:r>
            <a:r>
              <a:rPr lang="uk-UA" dirty="0" smtClean="0">
                <a:solidFill>
                  <a:srgbClr val="002060"/>
                </a:solidFill>
              </a:rPr>
              <a:t>амостійна діяльність дітей;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002060"/>
                </a:solidFill>
              </a:rPr>
              <a:t>використання художніх творів.</a:t>
            </a:r>
          </a:p>
        </p:txBody>
      </p:sp>
    </p:spTree>
    <p:extLst>
      <p:ext uri="{BB962C8B-B14F-4D97-AF65-F5344CB8AC3E}">
        <p14:creationId xmlns:p14="http://schemas.microsoft.com/office/powerpoint/2010/main" val="2450293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7000"/>
    </mc:Choice>
    <mc:Fallback>
      <p:transition spd="slow" advClick="0" advTm="3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FF0000"/>
                </a:solidFill>
              </a:rPr>
              <a:t>Лепбук</a:t>
            </a:r>
            <a:r>
              <a:rPr lang="uk-UA" b="1" dirty="0" smtClean="0">
                <a:solidFill>
                  <a:srgbClr val="FF0000"/>
                </a:solidFill>
              </a:rPr>
              <a:t> своїми руками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73016"/>
            <a:ext cx="182656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6" y="1185020"/>
            <a:ext cx="1730375" cy="183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903" y="1237377"/>
            <a:ext cx="2164811" cy="162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714" y="3042745"/>
            <a:ext cx="1930302" cy="167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947" y="4922077"/>
            <a:ext cx="1797721" cy="128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6" y="3107418"/>
            <a:ext cx="1627693" cy="17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948" y="1248662"/>
            <a:ext cx="1414660" cy="170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85635"/>
            <a:ext cx="1892119" cy="141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22" y="2958119"/>
            <a:ext cx="1972356" cy="183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52974"/>
            <a:ext cx="1862584" cy="139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669" y="1556792"/>
            <a:ext cx="1800200" cy="169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47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7000"/>
    </mc:Choice>
    <mc:Fallback>
      <p:transition spd="slow" advClick="0" advTm="3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2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25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2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25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75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25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2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00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750"/>
                            </p:stCondLst>
                            <p:childTnLst>
                              <p:par>
                                <p:cTn id="51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8500"/>
                            </p:stCondLst>
                            <p:childTnLst>
                              <p:par>
                                <p:cTn id="55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2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Дидактичні ігри важливі для малят…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2"/>
            <a:ext cx="3397090" cy="204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43610"/>
            <a:ext cx="337427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00808"/>
            <a:ext cx="2514316" cy="152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607525" cy="162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11608"/>
            <a:ext cx="2450499" cy="142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148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D3B05"/>
      </a:hlink>
      <a:folHlink>
        <a:srgbClr val="D996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215</Words>
  <Application>Microsoft Office PowerPoint</Application>
  <PresentationFormat>Экран (4:3)</PresentationFormat>
  <Paragraphs>48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 Давай знайомитись: </vt:lpstr>
      <vt:lpstr>Офіційні документи</vt:lpstr>
      <vt:lpstr>  Моє кредо: </vt:lpstr>
      <vt:lpstr> Мій девіз: </vt:lpstr>
      <vt:lpstr>Моє ессе</vt:lpstr>
      <vt:lpstr> Тема над якою я працю: Сенсорне виховання як основа розумового розвитку дитини </vt:lpstr>
      <vt:lpstr>Лепбук своїми руками</vt:lpstr>
      <vt:lpstr>Дидактичні ігри важливі для малят…</vt:lpstr>
      <vt:lpstr> Моє життя в дитячому садку: </vt:lpstr>
      <vt:lpstr>Презентация PowerPoint</vt:lpstr>
      <vt:lpstr> Майстер-класи-це завжди цiкаво,а особливо, коли в них приймаєш участь </vt:lpstr>
      <vt:lpstr>Я - вихователь значить я актриса, акторські притаманнімені риси. </vt:lpstr>
      <vt:lpstr>  Батьки моїх вихованців завжди відгукуються на будь-яке прохання. З радістю приймають участь у батьківських зборах,  виставках поробок до свят… </vt:lpstr>
      <vt:lpstr>    Не так вже й важко грамоті навчити малу дитину, повірте Ви мені. Лиш показати, потім закріпити і всі шляхи відкриються ясні. Система треба, вміння і охота,та щоб цікаво й радісно було. Це не така вже і важка робота — любов важлива, ласка і тепло. І все піде на лад, усе, як треба. Лиш із добром до серця підійти. Дитя на крилах здійметься до неба, і у житті досягне висоти. ДЯКУЮ ЗА УВАГУ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Пользователь Windows</cp:lastModifiedBy>
  <cp:revision>84</cp:revision>
  <dcterms:created xsi:type="dcterms:W3CDTF">2018-03-09T15:08:22Z</dcterms:created>
  <dcterms:modified xsi:type="dcterms:W3CDTF">2020-04-01T17:15:44Z</dcterms:modified>
</cp:coreProperties>
</file>