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92" r:id="rId3"/>
    <p:sldId id="294" r:id="rId4"/>
    <p:sldId id="307" r:id="rId5"/>
    <p:sldId id="308" r:id="rId6"/>
    <p:sldId id="309" r:id="rId7"/>
    <p:sldId id="296" r:id="rId8"/>
    <p:sldId id="278" r:id="rId9"/>
    <p:sldId id="295" r:id="rId10"/>
    <p:sldId id="280" r:id="rId11"/>
    <p:sldId id="277" r:id="rId12"/>
    <p:sldId id="283" r:id="rId13"/>
    <p:sldId id="281" r:id="rId14"/>
    <p:sldId id="282" r:id="rId15"/>
    <p:sldId id="276" r:id="rId16"/>
    <p:sldId id="284" r:id="rId17"/>
    <p:sldId id="264" r:id="rId18"/>
    <p:sldId id="262" r:id="rId19"/>
    <p:sldId id="263" r:id="rId20"/>
    <p:sldId id="303" r:id="rId21"/>
    <p:sldId id="304" r:id="rId22"/>
    <p:sldId id="305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98" r:id="rId31"/>
    <p:sldId id="299" r:id="rId32"/>
    <p:sldId id="300" r:id="rId33"/>
    <p:sldId id="301" r:id="rId34"/>
    <p:sldId id="302" r:id="rId35"/>
    <p:sldId id="261" r:id="rId36"/>
    <p:sldId id="259" r:id="rId37"/>
    <p:sldId id="260" r:id="rId38"/>
    <p:sldId id="30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871D"/>
    <a:srgbClr val="0000FF"/>
    <a:srgbClr val="CC0000"/>
    <a:srgbClr val="25D90D"/>
    <a:srgbClr val="2AF10F"/>
    <a:srgbClr val="FFCC99"/>
    <a:srgbClr val="E0901A"/>
    <a:srgbClr val="FF6D70"/>
    <a:srgbClr val="FF7C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34592" autoAdjust="0"/>
    <p:restoredTop sz="86432" autoAdjust="0"/>
  </p:normalViewPr>
  <p:slideViewPr>
    <p:cSldViewPr>
      <p:cViewPr varScale="1">
        <p:scale>
          <a:sx n="70" d="100"/>
          <a:sy n="70" d="100"/>
        </p:scale>
        <p:origin x="2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34" y="141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0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4665CA2-07DB-4F1A-A6E1-0DDF464D6B86}" type="datetimeFigureOut">
              <a:rPr lang="ru-RU" smtClean="0"/>
              <a:pPr/>
              <a:t>31.03.2020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DA7C9DE-E94C-4DA9-9CF9-B007D01DB8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65CA2-07DB-4F1A-A6E1-0DDF464D6B86}" type="datetimeFigureOut">
              <a:rPr lang="ru-RU" smtClean="0"/>
              <a:pPr/>
              <a:t>31.03.2020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C9DE-E94C-4DA9-9CF9-B007D01DB8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65CA2-07DB-4F1A-A6E1-0DDF464D6B86}" type="datetimeFigureOut">
              <a:rPr lang="ru-RU" smtClean="0"/>
              <a:pPr/>
              <a:t>31.03.2020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C9DE-E94C-4DA9-9CF9-B007D01DB8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4665CA2-07DB-4F1A-A6E1-0DDF464D6B86}" type="datetimeFigureOut">
              <a:rPr lang="ru-RU" smtClean="0"/>
              <a:pPr/>
              <a:t>31.03.2020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DA7C9DE-E94C-4DA9-9CF9-B007D01DB8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4665CA2-07DB-4F1A-A6E1-0DDF464D6B86}" type="datetimeFigureOut">
              <a:rPr lang="ru-RU" smtClean="0"/>
              <a:pPr/>
              <a:t>31.03.2020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DA7C9DE-E94C-4DA9-9CF9-B007D01DB8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65CA2-07DB-4F1A-A6E1-0DDF464D6B86}" type="datetimeFigureOut">
              <a:rPr lang="ru-RU" smtClean="0"/>
              <a:pPr/>
              <a:t>31.03.2020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C9DE-E94C-4DA9-9CF9-B007D01DB8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65CA2-07DB-4F1A-A6E1-0DDF464D6B86}" type="datetimeFigureOut">
              <a:rPr lang="ru-RU" smtClean="0"/>
              <a:pPr/>
              <a:t>31.03.2020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C9DE-E94C-4DA9-9CF9-B007D01DB8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4665CA2-07DB-4F1A-A6E1-0DDF464D6B86}" type="datetimeFigureOut">
              <a:rPr lang="ru-RU" smtClean="0"/>
              <a:pPr/>
              <a:t>31.03.2020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DA7C9DE-E94C-4DA9-9CF9-B007D01DB8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65CA2-07DB-4F1A-A6E1-0DDF464D6B86}" type="datetimeFigureOut">
              <a:rPr lang="ru-RU" smtClean="0"/>
              <a:pPr/>
              <a:t>31.03.2020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7C9DE-E94C-4DA9-9CF9-B007D01DB8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4665CA2-07DB-4F1A-A6E1-0DDF464D6B86}" type="datetimeFigureOut">
              <a:rPr lang="ru-RU" smtClean="0"/>
              <a:pPr/>
              <a:t>31.03.2020</a:t>
            </a:fld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DA7C9DE-E94C-4DA9-9CF9-B007D01DB8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3000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4665CA2-07DB-4F1A-A6E1-0DDF464D6B86}" type="datetimeFigureOut">
              <a:rPr lang="ru-RU" smtClean="0"/>
              <a:pPr/>
              <a:t>31.03.2020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DA7C9DE-E94C-4DA9-9CF9-B007D01DB8B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4665CA2-07DB-4F1A-A6E1-0DDF464D6B86}" type="datetimeFigureOut">
              <a:rPr lang="ru-RU" smtClean="0"/>
              <a:pPr/>
              <a:t>31.03.2020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DA7C9DE-E94C-4DA9-9CF9-B007D01DB8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advClick="0" advTm="3000">
    <p:wip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8903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037" y="476672"/>
            <a:ext cx="8643966" cy="4341506"/>
          </a:xfrm>
          <a:prstGeom prst="frame">
            <a:avLst/>
          </a:prstGeom>
          <a:noFill/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000" b="0" i="1" cap="none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uk-UA" sz="4000" b="0" i="1" cap="none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sz="4000" b="0" i="1" cap="none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uk-UA" sz="4000" b="0" i="1" cap="none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sz="4000" b="0" i="1" cap="none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Презентація:</a:t>
            </a:r>
            <a:r>
              <a:rPr lang="uk-UA" sz="4000" b="0" i="1" cap="none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br>
              <a:rPr lang="uk-UA" sz="4000" b="0" i="1" cap="none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sz="4000" i="1" cap="none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Досвід роботи вчителя </a:t>
            </a:r>
            <a:br>
              <a:rPr lang="uk-UA" sz="4000" i="1" cap="none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sz="4000" i="1" cap="none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фізичної культури</a:t>
            </a:r>
            <a:r>
              <a:rPr lang="uk-UA" sz="4000" i="1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sz="4000" b="0" i="1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uk-UA" sz="4000" b="0" i="1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sz="4000" cap="none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Іванової </a:t>
            </a:r>
            <a:br>
              <a:rPr lang="uk-UA" sz="4000" cap="none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sz="4000" cap="none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Валентини         Антонівни</a:t>
            </a:r>
            <a:endParaRPr lang="ru-RU" sz="4000" cap="none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962194"/>
            <a:ext cx="6840760" cy="127511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/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/>
            <a:contourClr>
              <a:schemeClr val="accent3">
                <a:shade val="70000"/>
                <a:satMod val="105000"/>
              </a:schemeClr>
            </a:contourClr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2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КЗ «</a:t>
            </a:r>
            <a:r>
              <a:rPr lang="uk-UA" sz="20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Македонівська</a:t>
            </a:r>
            <a:r>
              <a:rPr lang="uk-UA" sz="2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ЗОШ </a:t>
            </a:r>
            <a:r>
              <a:rPr lang="en-US" sz="2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I-III </a:t>
            </a:r>
            <a:r>
              <a:rPr lang="uk-UA" sz="2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ступенів </a:t>
            </a:r>
          </a:p>
          <a:p>
            <a:pPr algn="ctr"/>
            <a:r>
              <a:rPr lang="uk-UA" sz="20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Нікольської</a:t>
            </a:r>
            <a:r>
              <a:rPr lang="uk-UA" sz="2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районної ради Донецької області»</a:t>
            </a:r>
          </a:p>
          <a:p>
            <a:pPr algn="ctr"/>
            <a:r>
              <a:rPr lang="uk-UA" sz="2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 – 2020 навчальний рік</a:t>
            </a:r>
            <a:endParaRPr lang="ru-RU" sz="2000" i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advClick="0" advTm="5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0333" cy="6858000"/>
          </a:xfrm>
          <a:prstGeom prst="rect">
            <a:avLst/>
          </a:prstGeom>
        </p:spPr>
      </p:pic>
      <p:pic>
        <p:nvPicPr>
          <p:cNvPr id="13316" name="Picture 4" descr="http://zdplus.com/wp-content/uploads/2012/02/zdorovie-plus0101.jpg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467544" y="2706655"/>
            <a:ext cx="5570388" cy="353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fitnesport.org/_nw/0/s66044839.jpg"/>
          <p:cNvPicPr>
            <a:picLocks noChangeAspect="1" noChangeArrowheads="1"/>
          </p:cNvPicPr>
          <p:nvPr/>
        </p:nvPicPr>
        <p:blipFill>
          <a:blip r:embed="rId4">
            <a:lum bright="40000"/>
          </a:blip>
          <a:srcRect/>
          <a:stretch>
            <a:fillRect/>
          </a:stretch>
        </p:blipFill>
        <p:spPr bwMode="auto">
          <a:xfrm>
            <a:off x="4012440" y="2706655"/>
            <a:ext cx="4736024" cy="3386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68130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olSlant"/>
            </a:sp3d>
          </a:bodyPr>
          <a:lstStyle/>
          <a:p>
            <a:pPr algn="ctr"/>
            <a:r>
              <a:rPr lang="uk-UA" sz="3200" b="1" cap="none" dirty="0" smtClean="0">
                <a:ln/>
                <a:solidFill>
                  <a:srgbClr val="C00000"/>
                </a:solidFill>
              </a:rPr>
              <a:t>Мета моєї </a:t>
            </a:r>
            <a:br>
              <a:rPr lang="uk-UA" sz="3200" b="1" cap="none" dirty="0" smtClean="0">
                <a:ln/>
                <a:solidFill>
                  <a:srgbClr val="C00000"/>
                </a:solidFill>
              </a:rPr>
            </a:br>
            <a:r>
              <a:rPr lang="uk-UA" sz="3200" b="1" cap="none" dirty="0" smtClean="0">
                <a:ln/>
                <a:solidFill>
                  <a:srgbClr val="C00000"/>
                </a:solidFill>
              </a:rPr>
              <a:t>педагогічної діяльності:</a:t>
            </a:r>
            <a:r>
              <a:rPr lang="uk-UA" sz="3200" b="1" cap="none" dirty="0" smtClean="0">
                <a:ln/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uk-UA" sz="3200" b="1" cap="none" dirty="0" smtClean="0">
                <a:ln/>
                <a:solidFill>
                  <a:schemeClr val="accent3">
                    <a:lumMod val="50000"/>
                  </a:schemeClr>
                </a:solidFill>
              </a:rPr>
            </a:br>
            <a:r>
              <a:rPr lang="uk-UA" sz="3200" b="1" cap="none" dirty="0" smtClean="0">
                <a:ln/>
                <a:solidFill>
                  <a:schemeClr val="accent3">
                    <a:lumMod val="50000"/>
                  </a:schemeClr>
                </a:solidFill>
              </a:rPr>
              <a:t>       </a:t>
            </a:r>
            <a:r>
              <a:rPr lang="uk-UA" sz="2400" b="1" cap="none" dirty="0" smtClean="0">
                <a:ln/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підняти рівень фізичної підготовленості учнів</a:t>
            </a:r>
            <a:endParaRPr lang="ru-RU" sz="2400" b="1" cap="none" dirty="0">
              <a:ln/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314" name="AutoShape 2" descr="data:image/jpeg;base64,/9j/4AAQSkZJRgABAQAAAQABAAD/2wCEAAkGBxQPEBUUEBQUFBQUFBUUFRUUFBQVFBUUFhUXFhQUFBQYHCggGBolHBQVITEhJSkrLi4uFx8zODMsNygtLisBCgoKDg0OGhAQGywkHx8tLCwsLSwsLCwsLCwtLCwtLCwsKywsLCwsLC8sLCwsLCwsLCwsLCwsNC8sLCw3LCwwN//AABEIALMBGgMBIgACEQEDEQH/xAAbAAACAwEBAQAAAAAAAAAAAAABAwACBQQGB//EAEEQAAEDAgMEBwYDBwMEAwAAAAEAAhEDEgQhMQVBUWEGE3GBkaGxFCIywdHwQlKSFSMzcoLh8WKi0gdTssIWJJP/xAAZAQEBAAMBAAAAAAAAAAAAAAAAAQIDBAX/xAAoEQACAgIBAwQCAgMAAAAAAAAAAQIRAxITBCExIkFRYQUyccEUI4H/2gAMAwEAAhEDEQA/APJsYntaoxqaAvVPOKhqsGqwCsAqCgaiGq4CMIQpaiGq8IgKgpajarwjCpClqMK8KQqCoCkK0I2oQpCEJlqNqoFwpam2qWoBdqlqbajahBVqNqbapagF2qWptqNqATajam2o2oBNqNqbapagFWqWp1qlqATYpanWoQgFWoWp8IWoBNqlqdapahDLa1MDVcNVg1ajaUDUQ1MDVYNVILtUtTbUbVQLtRtTLUbUILtRtTA1WDVQKtRDUy1Urt90692vco3SC7ugWo2rE6M7ZdXe+k8CaY+Le6DBJHFegtUhNTVos4uLpi7UbUy1G1ZmAq1G1MtRtQCrUbU21G1UCrVLU61S1QCbUbU6xEMQCQ1G1OsRsSyCLUbU61S1LAm1S1PtUtSwItQLV0WqWpYOcNRtT7VLUsCLULV0WoWoDMtRDU21ENWs2FA1ENTLUQ1AUtRtTA1G1Ugq1G1NtRsQCrUYTQxGxUgoNWV0orOp4d1hF0jIkiWz70QtsMXm+modYzI23Z8PFac8qxs3YFeRHkdnYl2FJqtIvMg/i91xkmNd2q9Xs3pVTe5rKmRdAmIAJyAI+a16f/TwVXNcZY1jWTvDmlgMw7R113ZPcvL9JcPRNQYegJtNpmJDjlE/YXkYeraklE9jN0acW5Ue2sUtV6NGxrW/laB4CFe1e7Z4Aq1G1NtRtVAq1ENTbUbUIKtRtTbUbUAq1S1OtUtQCrVLU61SxAKtUtTrFLEAm1G1OsUsQCbVLU61SxAJtUtTrFLUAi1S1OtUtUsGWGqwamBisGrXZsFhqIamhqsGq2BQaiGp9OiXGGgk8kxmFcdAsJZYR/ZpGccU5/qm/wDhzBqIapWx2GomK2IYCPws993ZlkFx4npNRGWHoPqHi66PABcs/wAhij2Vv+Drh+Oyy7ypfyaFKgXGGgk8gtLD7IjOs4MHCcz9Fj7O6QYt7SG0Gs4EixoHEzme5CthK1b+NWOe6mIH6jn6Lnl1HVZlWKNL5OiPT9Lg75ZW/gZ0tx1HD0D1H8WRBmfEFZ2wNr0KzW1MQIdSe0PbkacWvcK0HgWty3Zmdy9B0b6E1KjHOqdVWpPLrRUbLm2kgG6dTGkLv2n0Fo0aTyCGC34aYAAcJh86lwJBG7IZazy4ub1Qm39nVleBKM4JX2a7HntudNBWoVBhXCW5H+U7xx0Xl+i+yX1qntNYZZls6ufMSRwBnvhebx2Cdhaw/ENJAtDgciBnkvX9FdsAfuKr5GXUvcdQdGOPGIjw4Lf0mGEJ+o09XnlOHpR6a1IxuJZQZfUMDIcyToAu23yzPcvHYilU2lig0B1OlS1mN51ji4Rlyleply6+leX4PKw4dvU/1Xk19ibUOJE2hubp1MjdB45ifudaxDBYBlBttNoaN/E8yd66LVlhjKMak7ZjnnGcriqQkMRDE21S1bDSLsRsTbUbVQKtUtTbVIQC7FLE4NUtQCrFLE61SxAJsRsTrVLUAmxSxOtUtUAmxCxPsUsQCLFLU6xSxAZlqlqcGqWrTZtoWGqwamBqsGpYo48TQqOc219jBNzRPv6QHEEGNd+4cZS3bMveXVHucDIsHusjhqTGXFaIarWrR/jYnLZq39nR/l5VHVOl9HNh8GymIYxjf5Wgeier2q1q6FS8HO235FwiGplqIarZKPadDan/ANYjhUcPEA/Neb6f7QqMp2tyuOZlbfQt+VRvNrvUH0C8/wBOxAdfl+UHU58FwZP3Z3Y/0R8/DLha4Ag5EEAg9oKz9v7AfQ9+wdUQPhGVOABa4bhlrovRbGo3VWzxnwz9YXqbVlHCskXZJZ3jkqPnmA27iKop0WCajTDXTIqNILS2uw5ObaSbt0SvZbK2a3D0wxsE6udEXOOpjcOA4Lpw2zqVJxdTpsY52pa0CfBdNq24MGjcn3bNefqORKMVSQm1GxOtUtXVZyCbEbE6xG1LAmxGxOtUtSxQmxTq0+1S1LFCrFLU61S1LFCrVLU21ENSxQq1S1OtUtSxQm1S1OtUtSxQm1S1OtQtSxQm1S1OtQtSxRmBqlqvCIC5tjfqUAVg1WAVgE2GpUNRtVwFYBXYmpQNRDVcBWhNiaiw1WDVeFidK9tex0hZHWPkNnMNA+J5G+JAA4lHOlZVG3R9C6M9VSY4vq0rn2+7e24ATk5p0MleS6f1mda4McA4H3miW7tS0+6/tGfavj+ycWz22g/EEWe0U31HOzMXh1zzuEwTylde0q2Mpsc9xe6pRxFQYljhMOc4QQDn1ZN+Y3nmFyN27OyKpUfROjmHhrnnfkDy1Pn6LYtXD0aqCphKL2ggPZdBicyTnBK04XXj7ROTJ3kxdqNqvCMLOzCilqkJtqlqbEoXajamBqtarsKFWo2ptqkJsKF2qWptqNqbChVqNqZajamxKFWKBqbCMJsKFWqWpsKQmxaFWqWpsIQpsKF2oWpsIQmwoVapamwhCbCjFBRXj8PtQ75HMLSo7ScdHT4LRqzotHoArBY9LaRGsHyT27S5ealMvY0wUQVwsx43hPbiWnencdjpBVgVziqOIR60cUFHSF84/wCpmJtxdJsiDQy/mL3fQL6NhWmoYb/hZvTPYeAey/FiHtbAex5a+NQOBz0kFc+bPGD1Z04OmlNbI+L1a/JfSujezX40U6uJFeg9uHNI12Pax1YNcBSvaZc7937pLgJtbrqvHYLY9TE13Nwlpa0S01hBA3F7mCLieXzX0HZOz8U2i01arOtzubBLPiNsPBkZRuOq1T5JR9BvxLFCX+02aGBpUWhlH920aNbl3nieZVjXezUXjlk76HyWJWxNWmf3tNwH5mi9vbLcwO0BMwmPFXKnUYTwkT4LhWTNifuj0XiwZl7M3sNimVPhOe9pycO75p6zqOzrmlzviGY49y5dlbTcazqVTgXMJ190gOaTv1BHYV6HT9byPWS7nl9T+P41tF2jbRCXcpcu2zz9RwRSb0b1bGo5FJ6xTrEsmo9RJ6xTrEsaj1EnrEesSxqOUSesR6xLGo1RK6xS9LGo1BUvQvSxqMQS71L1LGpdBLvUvSxqfLTgn8PNXpYd4OXqF0SfufqrsMfZWQsFPrBu810h53gpHXR9lXGIHPzQlnQ2ofL7CtRxDj8TSOe5JFUc/A+kLt2dhXYh1tMTGp0AHElSTUVbMopydRXcsyvG9dWCa+s61gk+Q7Sm1zh8MQ17hUfv/KO5cW2+nVKhT6vDAOeeGgK4J9cm6gr+z0sf49pXkdfRsbY2xT2bRImX7zvJ4L5hUr19p1szlOZPwsHzPJHDYWtjal2Jc5rJn3si7k1vzXrcJSp02htMNAG4T9k81MPTOT3mXqOrjBaQHbKwtPDUwymRxcTEuPErvGIHEeK4LhyRa6fy+K9FRSVI8pzbds0m4kcfNKxVGlW/itY/m4Akdh1C5B/T5InsHkjimFNrwd+yqQovAY99hysc8vA5tLpcOyYSekeFNOo2rTHv0zcI/EPxNPaCQuYEjQCVriqKzIdrGa8nrMXFNZIeP7Pa6DPzQeOfn+g4fFtqNDmnJwkf35pvWLy1AOw9Y0/wvJczk7Vze+J8VoB7uC9HFJZIKSPLzxeKbiza6xG9Y17uHqpe77lbdTVyI2b0b1iiq/h6qdc/7lNSciNq9G9YYrPU656ajkRuXo3rB69/PwR9ofzTQciN29G9YPtL/v8AwoMU/n99yaDkRvXo3rB9pfz++5T2p/P77k0HIje6xS9YPtT+fkh7W/n5JoORG/ehesEYupz++5D2p/Py+iaF5Eb16F6wfan8/vuQ9qfxP33JoORHmxiBvHiEwYmNPQ/JLDOEIOoSsLRlTH+1jiFv7L2IK7Q7rabS6TDiSbQGknI5CHDVeW9in8ULs2ex4rsta6oxwsNsEtyMkDeLWA/0rGcqXYyhG33NKnRoCrUY6qx4pReac6mchOW45rl2r0sJHUYGnAGpGna53FefxuBqdY4UnXUqlS97wCJO8GPITzXTTwwbAbIHK4Ll4pZpet9l7Has0MEagvU/cTQ2O6o67EVD2N9JPyC08DgKVH4QAeMSe92q5+q4T4ZeqHWRq4jvjyXVDFCPhHHkzTn+zNcxrdl98kLRGREcc1k+1gb8u9RuPncT3OW00mw1o3H0RawTkfQrLG0ctO7MI/tEcD5n0yVBrN7fT5FG0jOZ8deay248Hh4xHcrtxvC3tM+pQhomo4b2jt+splGs9pBFvcTmFknGmcwJ5MJ+eia3FtA+GBzyCxnFSWsl2ZlCcoSUovuj0OMwrcTTyycMwd4cMwVm0HVHm3IOGThnqN+mm+UnAbXbTeIOU55e73ncvpXRfAscypI1LXHL3tHCCeWcLzcSn02XTyn4PVzOHVYeTxJeTwjWvvsbLzMCBmTyG9Mx7KmHqdXUtNS0PLWmYByE5ROS93tvauH2dQL7ZObWAABzn7mZZjXThK+ZUqznOdUq51KhudBGXBoG4Bd0MjlKkedPEoxs6nYh35e/JEYs9/8AT8kn2junn/dWa905kR981vNFHR1xO5WZVd+U9y5jXd+UfqJ8ld2IdEgDmJ+qhKHGsTpHYQrXnePJcjcc6YIA7bT6FdHXT8QHgT5oShorRqD4FTrjwP6T9VURwEcPso2M3AdxCllphLzH4vBQOPPvAV5EIAcz5JY1A554HyVXPPPw/srOZO4+I9Ag1vEev1SyUxZrO4O8CVUVSdzvD6popDgPP6odW3gPNXYUyhqEfhKUa3+h3guq0DT1cpny8SmwpnlPY3jVjv0k+iXUa5uoI7R9VhYXHuORYBlEtL2xzIuI8AFodW8E24kDlc7syzXBzv3PT4V7HY2pGs5bl0YTGPZJYYIBLCQ3J4BjuIJGf5isxj6+hxAE8STlyGZ3alNw/tH4azJ5x6xCvOn5JwteC2z6riHHeXSQZ3cu8rpY8/chWoivqX4Ykfmp0zPln3rtGJrH46OAJ4tYKZP6A1WOeKVElhk3ZyHEEDJjj4KzK53gjt/yu5tbc7DYeYElteoNd2eSd1NOP4BO6GVgY/UQsueBjwTMw1eAaf6v7KNAOoHcStduEpOgGlWHe0/+LiU5mz8M4xLv6mVTn22QsuaHyY8MvgxepbwHzUbRbw++8LfGysNuqkdpDR5tV6mwaedlYO4W1KRJ7pV5UY8LMD2dp4oez8D6Stn9ktyHWGe1qs7YbgCbhlxA+qvKicTMI4Y9/cT4lVNB/wDmPkt0bGfEy1Q7KqBZcqJxMwuqq/4jzmV9W2Xt+kcC6s8BjotqM+Bt4bqHASGmZnONNcl4MbOfrmquw50IJGR0ykaLXkamvszxpwZnbRxb69Vz/fFOSaTSBIB1cZM3HyEBUY93A98fRajMPPHzQfhOJPifqs4OMVSMJqUnbOEkHJ0D19FQ4am7eeyYXb7GzefRObhxuPlCy5EYcbOCnQY34X2/1A+quyhxqOI5kZ+a7/ZxxPifkUW0Y0hOQaM5g3LJw8irCl3z3J5pniPMeiIpH83gT9U3GgoU3DgmDIbvvtU6p35h4lXax3EeI+QTcaEa4f4IUDuX+4SrBvEN8yiW8QO6PmFLJqVkHj+ofVFru3uI+So6gw7ge4KhwdPgB4/VLGo4O5O72yrF/PxBCV1Q3ecn5qwy0B8T6SligueeUd/0VetHE+aBLuP+3+6nWu+2/wB1bFHiDQg50XjLVljvEFq5DgrjcJBzjcfLvX0QbOptEgNBO/J068O9KZggZDTLhkbmyNTnrl8l5Gx7Gp8/NF2oc4ZfDGUjerU6rwYzPMDJe0xllN7BVqMpzENAaQ7L4feaTnru712YHZ7GBzmvLw7P3otaI4R6+Cuw1PA1KtTiR3b+1MpdY74tN2sL3eBpYfE076DGPFxBMQ3LUN5zvOqs7Y7Y90Brv5QR3gj5hNhqeMZXe34nAADflAHOc1oUOseJmRxE+s5r1DdnNthzWl2ZyaAI3ZOJnNNp4UR8A1ESRA5wJ8lNi6nmDWcwRDySR7oyOf8AqMDzXdQZUAkBwnPQHwg/Na4aJyDREzyjTdvTqjLYiSQdLhbnvIMeixbLRlYW8Zl8GdDkOYjWF0tDpkwQd03DzdyT21ADAAjKIdlpnAT2VZ1GXiI7RkEsUIZQkmGNy4CDnpPcumlSf/qb2PcPJWdiAMz5fKO5Hrm8/FVSYpDBVqAfGeMOId/5SozFvaCJaQeNNh9WpDq+UyIGec7tVUVS7mOIBH/qm8vkmsfga7FPkfDI3hnHjoFZ+KNubKZ/otnwSGvMgFhI7WD1M+W9WpUTvAHYST6LLkkTjiFmIpkAupjSZDi0x2EH0XSypQ/FSqDL8L2nyIAXG/DOOto5ySR2SO1XbSaN4dHMbstyvLInFEq6lRJOcHLJ1Nu/sLld1KmNHN72u/4hcnU4dry8dUKhyc65gcY0k6wmvxFIGb2dt9MLLmkY8MTqoYOk74n02ZZEwc+EahSps0D4RScN1tWmZ7i4QuKttDDsi6vSbOYmozMHfqkN2xhXTGIpGOD2lZczJwo7Dgmg/wAMg8hPgQiMOz8THEdjh4rK/wDkOFz/AHuhj+HUHnaqVOlOGaJ6x0HQhlWPG1ZLN9GLxfZtnD0zoI/Ul1cGNwjnLvTReZq9NaAmL3EaAF+fDUDzXO3pzSgnq6wdw90g96yWUweI9T+zhvqO8B80l2zXEe69xO6bWjv1WZguk1WoB1eErOB0gMA8YC62bSxTiB7EBuk1aUATqYz8leVDiZoUdmt/G988AWgeOqNbZzY91zwDzDj/AGR6uqdRTGX4XE+rRyVbnicmntJ/4pzR+Rwy+BR2W234qwPEOaf9sJNPCH/uOP8AM0NPom3PA+DfqHNnzHyVuufpEdoafMZqrLH5MXifwctTCOnKoR2tafol+zVfzt++5dorH8QPdHzKjcfSI+J36qf/ACV5I/I438HBtbEupvY1ji1skQMgQKeQI3hc2KzZOhLcyDaT7u+NVFFwHaLwdQ0w5rSYbUyk3H4GmCTJPevRtpAsBIkkTnnnKiijKctM+8OZ7Nz/AKBcmFxDi94LiYgj/wDRw9AFFEAzB13P2gKbjLBhqdUCAIqE5uDhn5rVumq4bv7SgoqBWGdNSoDENIAyGXu8VmbbqHqH/wAwHdfHooohDQw7v3JO8NBBgawfoF2UqQAHeNToTooohTI2ngKZuYWC0O0z0FpAPEZlXwGxqLGgsZaY1a5zTkd5BUUQgcbsik4Z38ZFas0z2hwKbhdlUrG5OMAa1KhPeS6SoolgZ+yqX5Tu/G/6qfsmj/22qKKgVX6P4apm+hTceJaJ8URsTDgCKFERp+7Z9EVFLKMGz6WnVU4ORFjY9EuvhmMPusYM4yY3TwUUUsUU2dm0HeeGXHcE0U2teS1rQcsw1oOZM5xKiiA6S4zqd+/kubHMDg25rXe8B7zQ7I66hRRAIq7PpFkmlTPaxp+S+cdJAG4h7WtY1odkGsY3dxAzUUWyHkwmuw3otQa7F0wZgl05kT7jjuPIL6nRYA2OEASSTHaVFFMnkY/ArDvPWPG4DIf0kqrjl3KKLWbCU3H77E4PJOeee/NRRCBLc+9Uc0ToPAKKID//2Q=="/>
          <p:cNvSpPr>
            <a:spLocks noChangeAspect="1" noChangeArrowheads="1"/>
          </p:cNvSpPr>
          <p:nvPr/>
        </p:nvSpPr>
        <p:spPr bwMode="auto">
          <a:xfrm>
            <a:off x="155575" y="-2065338"/>
            <a:ext cx="6791325" cy="4305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1916832"/>
            <a:ext cx="8208912" cy="4394753"/>
          </a:xfrm>
          <a:ln w="57150">
            <a:solidFill>
              <a:schemeClr val="bg1"/>
            </a:solidFill>
          </a:ln>
          <a:scene3d>
            <a:camera prst="perspectiveAbove"/>
            <a:lightRig rig="soft" dir="t">
              <a:rot lat="0" lon="0" rev="15600000"/>
            </a:lightRig>
          </a:scene3d>
          <a:sp3d>
            <a:bevelT/>
          </a:sp3d>
        </p:spPr>
        <p:txBody>
          <a:bodyPr>
            <a:normAutofit/>
            <a:sp3d extrusionH="57150" prstMaterial="softEdge">
              <a:bevelT w="25400" h="38100"/>
            </a:sp3d>
          </a:bodyPr>
          <a:lstStyle/>
          <a:p>
            <a:pPr algn="ctr">
              <a:buNone/>
            </a:pPr>
            <a:r>
              <a:rPr lang="ru-RU" sz="2800" b="1" dirty="0" err="1" smtClean="0">
                <a:ln/>
                <a:solidFill>
                  <a:srgbClr val="C00000"/>
                </a:solidFill>
              </a:rPr>
              <a:t>Завдання</a:t>
            </a:r>
            <a:r>
              <a:rPr lang="ru-RU" sz="2800" b="1" dirty="0" smtClean="0">
                <a:ln/>
                <a:solidFill>
                  <a:srgbClr val="C00000"/>
                </a:solidFill>
              </a:rPr>
              <a:t>:</a:t>
            </a:r>
          </a:p>
          <a:p>
            <a:pPr algn="ctr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800" b="1" dirty="0" smtClean="0">
                <a:ln/>
              </a:rPr>
              <a:t>- </a:t>
            </a:r>
            <a:r>
              <a:rPr lang="ru-RU" sz="2800" b="1" dirty="0" err="1" smtClean="0">
                <a:ln/>
              </a:rPr>
              <a:t>зміцнювати</a:t>
            </a:r>
            <a:r>
              <a:rPr lang="ru-RU" sz="2800" b="1" dirty="0" smtClean="0">
                <a:ln/>
              </a:rPr>
              <a:t> </a:t>
            </a:r>
            <a:r>
              <a:rPr lang="ru-RU" sz="2800" b="1" dirty="0" err="1" smtClean="0">
                <a:ln/>
              </a:rPr>
              <a:t>здоровя</a:t>
            </a:r>
            <a:r>
              <a:rPr lang="ru-RU" sz="2800" b="1" dirty="0" smtClean="0">
                <a:ln/>
              </a:rPr>
              <a:t> </a:t>
            </a:r>
            <a:r>
              <a:rPr lang="ru-RU" sz="2800" b="1" dirty="0" err="1" smtClean="0">
                <a:ln/>
              </a:rPr>
              <a:t>школярів</a:t>
            </a:r>
            <a:r>
              <a:rPr lang="ru-RU" sz="2800" b="1" dirty="0" smtClean="0">
                <a:ln/>
              </a:rPr>
              <a:t>;</a:t>
            </a:r>
          </a:p>
          <a:p>
            <a:pPr algn="ctr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800" b="1" dirty="0" smtClean="0">
                <a:ln/>
              </a:rPr>
              <a:t>- </a:t>
            </a:r>
            <a:r>
              <a:rPr lang="ru-RU" sz="2800" b="1" dirty="0" err="1" smtClean="0">
                <a:ln/>
              </a:rPr>
              <a:t>розвивати</a:t>
            </a:r>
            <a:r>
              <a:rPr lang="ru-RU" sz="2800" b="1" dirty="0" smtClean="0">
                <a:ln/>
              </a:rPr>
              <a:t> </a:t>
            </a:r>
            <a:r>
              <a:rPr lang="ru-RU" sz="2800" b="1" dirty="0" err="1" smtClean="0">
                <a:ln/>
              </a:rPr>
              <a:t>рухові</a:t>
            </a:r>
            <a:r>
              <a:rPr lang="ru-RU" sz="2800" b="1" dirty="0" smtClean="0">
                <a:ln/>
              </a:rPr>
              <a:t> </a:t>
            </a:r>
            <a:r>
              <a:rPr lang="ru-RU" sz="2800" b="1" dirty="0" err="1" smtClean="0">
                <a:ln/>
              </a:rPr>
              <a:t>здібності</a:t>
            </a:r>
            <a:r>
              <a:rPr lang="ru-RU" sz="2800" b="1" dirty="0" smtClean="0">
                <a:ln/>
              </a:rPr>
              <a:t>;</a:t>
            </a:r>
          </a:p>
          <a:p>
            <a:pPr algn="ctr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800" b="1" dirty="0" smtClean="0">
                <a:ln/>
              </a:rPr>
              <a:t>- </a:t>
            </a:r>
            <a:r>
              <a:rPr lang="ru-RU" sz="2800" b="1" dirty="0" err="1" smtClean="0">
                <a:ln/>
              </a:rPr>
              <a:t>сприяти</a:t>
            </a:r>
            <a:r>
              <a:rPr lang="ru-RU" sz="2800" b="1" dirty="0" smtClean="0">
                <a:ln/>
              </a:rPr>
              <a:t> </a:t>
            </a:r>
            <a:r>
              <a:rPr lang="ru-RU" sz="2800" b="1" dirty="0" err="1" smtClean="0">
                <a:ln/>
              </a:rPr>
              <a:t>фізичному</a:t>
            </a:r>
            <a:r>
              <a:rPr lang="ru-RU" sz="2800" b="1" dirty="0" smtClean="0">
                <a:ln/>
              </a:rPr>
              <a:t> </a:t>
            </a:r>
            <a:r>
              <a:rPr lang="ru-RU" sz="2800" b="1" dirty="0" err="1" smtClean="0">
                <a:ln/>
              </a:rPr>
              <a:t>розвитку</a:t>
            </a:r>
            <a:r>
              <a:rPr lang="ru-RU" sz="2800" b="1" dirty="0" smtClean="0">
                <a:ln/>
              </a:rPr>
              <a:t> </a:t>
            </a:r>
            <a:r>
              <a:rPr lang="ru-RU" sz="2800" b="1" dirty="0" err="1" smtClean="0">
                <a:ln/>
              </a:rPr>
              <a:t>дітей</a:t>
            </a:r>
            <a:r>
              <a:rPr lang="ru-RU" sz="2800" b="1" dirty="0" smtClean="0">
                <a:ln/>
              </a:rPr>
              <a:t>;</a:t>
            </a:r>
          </a:p>
          <a:p>
            <a:pPr algn="ctr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800" b="1" dirty="0" smtClean="0">
                <a:ln/>
              </a:rPr>
              <a:t>- </a:t>
            </a:r>
            <a:r>
              <a:rPr lang="ru-RU" sz="2800" b="1" dirty="0" err="1" smtClean="0">
                <a:ln/>
              </a:rPr>
              <a:t>виховувати</a:t>
            </a:r>
            <a:r>
              <a:rPr lang="ru-RU" sz="2800" b="1" dirty="0" smtClean="0">
                <a:ln/>
              </a:rPr>
              <a:t> потребу до </a:t>
            </a:r>
            <a:r>
              <a:rPr lang="ru-RU" sz="2800" b="1" dirty="0" err="1" smtClean="0">
                <a:ln/>
              </a:rPr>
              <a:t>самостійних</a:t>
            </a:r>
            <a:r>
              <a:rPr lang="ru-RU" sz="2800" b="1" dirty="0" smtClean="0">
                <a:ln/>
              </a:rPr>
              <a:t>  занять </a:t>
            </a:r>
            <a:r>
              <a:rPr lang="ru-RU" sz="2800" b="1" dirty="0" err="1" smtClean="0">
                <a:ln/>
              </a:rPr>
              <a:t>фізичною</a:t>
            </a:r>
            <a:r>
              <a:rPr lang="ru-RU" sz="2800" b="1" dirty="0" smtClean="0">
                <a:ln/>
              </a:rPr>
              <a:t> культурою </a:t>
            </a:r>
            <a:r>
              <a:rPr lang="ru-RU" sz="2800" b="1" dirty="0">
                <a:ln/>
              </a:rPr>
              <a:t>і</a:t>
            </a:r>
            <a:r>
              <a:rPr lang="ru-RU" sz="2800" b="1" dirty="0" smtClean="0">
                <a:ln/>
              </a:rPr>
              <a:t> спортом;</a:t>
            </a:r>
          </a:p>
          <a:p>
            <a:pPr algn="ctr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800" b="1" dirty="0" smtClean="0">
                <a:ln/>
              </a:rPr>
              <a:t>- </a:t>
            </a:r>
            <a:r>
              <a:rPr lang="ru-RU" sz="2800" b="1" dirty="0" err="1" smtClean="0">
                <a:ln/>
              </a:rPr>
              <a:t>виховувати</a:t>
            </a:r>
            <a:r>
              <a:rPr lang="ru-RU" sz="2800" b="1" dirty="0" smtClean="0">
                <a:ln/>
              </a:rPr>
              <a:t> </a:t>
            </a:r>
            <a:r>
              <a:rPr lang="ru-RU" sz="2800" b="1" dirty="0" err="1" smtClean="0">
                <a:ln/>
              </a:rPr>
              <a:t>почуття</a:t>
            </a:r>
            <a:r>
              <a:rPr lang="ru-RU" sz="2800" b="1" dirty="0" smtClean="0">
                <a:ln/>
              </a:rPr>
              <a:t> </a:t>
            </a:r>
            <a:r>
              <a:rPr lang="ru-RU" sz="2800" b="1" dirty="0" err="1" smtClean="0">
                <a:ln/>
              </a:rPr>
              <a:t>колективізму</a:t>
            </a:r>
            <a:r>
              <a:rPr lang="ru-RU" sz="2800" b="1" dirty="0" smtClean="0">
                <a:ln/>
              </a:rPr>
              <a:t>, </a:t>
            </a:r>
            <a:r>
              <a:rPr lang="ru-RU" sz="2800" b="1" dirty="0" err="1" smtClean="0">
                <a:ln/>
              </a:rPr>
              <a:t>відповідальності</a:t>
            </a:r>
            <a:r>
              <a:rPr lang="ru-RU" sz="2800" b="1" dirty="0" smtClean="0">
                <a:ln/>
              </a:rPr>
              <a:t>.</a:t>
            </a:r>
          </a:p>
          <a:p>
            <a:endParaRPr lang="ru-RU" b="1" dirty="0">
              <a:ln/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989" cy="68580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6002586" y="5013176"/>
            <a:ext cx="3105918" cy="1725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848" y="758744"/>
            <a:ext cx="7467600" cy="654032"/>
          </a:xfrm>
          <a:effectLst/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cap="none" dirty="0" smtClean="0">
                <a:ln/>
                <a:solidFill>
                  <a:srgbClr val="FF0000"/>
                </a:solidFill>
              </a:rPr>
              <a:t>Тема </a:t>
            </a:r>
            <a:r>
              <a:rPr lang="ru-RU" sz="4000" b="1" cap="none" dirty="0" err="1" smtClean="0">
                <a:ln/>
                <a:solidFill>
                  <a:srgbClr val="FF0000"/>
                </a:solidFill>
              </a:rPr>
              <a:t>самоосвіти</a:t>
            </a:r>
            <a:r>
              <a:rPr lang="ru-RU" sz="4000" b="1" cap="none" dirty="0" smtClean="0">
                <a:ln/>
                <a:solidFill>
                  <a:srgbClr val="FF0000"/>
                </a:solidFill>
              </a:rPr>
              <a:t>:</a:t>
            </a:r>
            <a:endParaRPr lang="ru-RU" sz="4000" b="1" cap="none" dirty="0">
              <a:ln/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348" y="1339532"/>
            <a:ext cx="9001156" cy="54738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  «</a:t>
            </a:r>
            <a:r>
              <a:rPr lang="ru-RU" sz="3200" b="1" i="1" dirty="0" err="1" smtClean="0">
                <a:solidFill>
                  <a:schemeClr val="accent3">
                    <a:lumMod val="75000"/>
                  </a:schemeClr>
                </a:solidFill>
              </a:rPr>
              <a:t>Розвиток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i="1" dirty="0" err="1" smtClean="0">
                <a:solidFill>
                  <a:schemeClr val="accent3">
                    <a:lumMod val="75000"/>
                  </a:schemeClr>
                </a:solidFill>
              </a:rPr>
              <a:t>рухових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i="1" dirty="0" err="1" smtClean="0">
                <a:solidFill>
                  <a:schemeClr val="accent3">
                    <a:lumMod val="75000"/>
                  </a:schemeClr>
                </a:solidFill>
              </a:rPr>
              <a:t>якостей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b="1" i="1" dirty="0" err="1" smtClean="0">
                <a:solidFill>
                  <a:schemeClr val="accent3">
                    <a:lumMod val="75000"/>
                  </a:schemeClr>
                </a:solidFill>
              </a:rPr>
              <a:t>учнів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» </a:t>
            </a:r>
            <a:endParaRPr lang="ru-RU" sz="32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 flipH="1">
            <a:off x="24838" y="5013176"/>
            <a:ext cx="3105918" cy="1725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 flipH="1">
            <a:off x="3013712" y="5013175"/>
            <a:ext cx="3105918" cy="1725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91358" y="2061423"/>
            <a:ext cx="850112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Для </a:t>
            </a:r>
            <a:r>
              <a:rPr lang="ru-RU" sz="3200" b="1" dirty="0" err="1" smtClean="0"/>
              <a:t>реалізації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цієї</a:t>
            </a:r>
            <a:r>
              <a:rPr lang="ru-RU" sz="3200" b="1" dirty="0" smtClean="0"/>
              <a:t> теми я </a:t>
            </a:r>
            <a:r>
              <a:rPr lang="ru-RU" sz="3200" b="1" dirty="0" err="1" smtClean="0"/>
              <a:t>створюю</a:t>
            </a:r>
            <a:r>
              <a:rPr lang="ru-RU" sz="3200" b="1" dirty="0" smtClean="0"/>
              <a:t> на </a:t>
            </a:r>
            <a:r>
              <a:rPr lang="ru-RU" sz="3200" b="1" dirty="0" err="1" smtClean="0"/>
              <a:t>уроці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можливі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умови</a:t>
            </a:r>
            <a:r>
              <a:rPr lang="ru-RU" sz="3200" b="1" dirty="0" smtClean="0"/>
              <a:t> для </a:t>
            </a:r>
            <a:r>
              <a:rPr lang="ru-RU" sz="3200" b="1" dirty="0" err="1" smtClean="0"/>
              <a:t>розвитку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особистості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учня</a:t>
            </a:r>
            <a:r>
              <a:rPr lang="ru-RU" sz="3200" b="1" dirty="0" smtClean="0"/>
              <a:t> через </a:t>
            </a:r>
            <a:r>
              <a:rPr lang="ru-RU" sz="3200" b="1" dirty="0" err="1" smtClean="0"/>
              <a:t>реалізацію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ідей</a:t>
            </a:r>
            <a:r>
              <a:rPr lang="ru-RU" sz="3200" b="1" dirty="0" smtClean="0"/>
              <a:t> </a:t>
            </a:r>
          </a:p>
          <a:p>
            <a:pPr algn="ctr"/>
            <a:r>
              <a:rPr lang="ru-RU" sz="3200" b="1" dirty="0" err="1" smtClean="0"/>
              <a:t>особистісно-орієнтованого</a:t>
            </a:r>
            <a:r>
              <a:rPr lang="ru-RU" sz="3200" b="1" dirty="0" smtClean="0"/>
              <a:t> та </a:t>
            </a:r>
            <a:r>
              <a:rPr lang="ru-RU" sz="3200" b="1" dirty="0" err="1" smtClean="0"/>
              <a:t>діяльнісного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підходів</a:t>
            </a:r>
            <a:r>
              <a:rPr lang="ru-RU" sz="3200" b="1" dirty="0" smtClean="0"/>
              <a:t> до </a:t>
            </a:r>
            <a:r>
              <a:rPr lang="ru-RU" sz="3200" b="1" dirty="0" err="1" smtClean="0"/>
              <a:t>навчання</a:t>
            </a:r>
            <a:r>
              <a:rPr lang="ru-RU" sz="3200" b="1" dirty="0" smtClean="0"/>
              <a:t> </a:t>
            </a:r>
          </a:p>
          <a:p>
            <a:pPr algn="ctr"/>
            <a:r>
              <a:rPr lang="ru-RU" sz="3200" b="1" dirty="0" smtClean="0"/>
              <a:t>за </a:t>
            </a:r>
            <a:r>
              <a:rPr lang="ru-RU" sz="3200" b="1" dirty="0" err="1" smtClean="0"/>
              <a:t>допомогою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інформаційно-комунікаційних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технологій</a:t>
            </a:r>
            <a:r>
              <a:rPr lang="ru-RU" sz="3200" b="1" dirty="0" smtClean="0"/>
              <a:t>.</a:t>
            </a:r>
            <a:endParaRPr lang="ru-RU" sz="3200" dirty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6"/>
            <a:ext cx="9144000" cy="68312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242" y="432225"/>
            <a:ext cx="8358246" cy="548503"/>
          </a:xfrm>
        </p:spPr>
        <p:txBody>
          <a:bodyPr>
            <a:noAutofit/>
          </a:bodyPr>
          <a:lstStyle/>
          <a:p>
            <a:pPr algn="ctr"/>
            <a:r>
              <a:rPr lang="ru-RU" sz="3600" b="1" cap="none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</a:t>
            </a:r>
            <a:r>
              <a:rPr lang="ru-RU" sz="3600" b="1" cap="none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цінка</a:t>
            </a:r>
            <a:r>
              <a:rPr lang="ru-RU" sz="3600" b="1" cap="none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3600" b="1" cap="none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рівня</a:t>
            </a:r>
            <a:r>
              <a:rPr lang="ru-RU" sz="3600" b="1" cap="none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3600" b="1" cap="none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фізичних</a:t>
            </a:r>
            <a:r>
              <a:rPr lang="ru-RU" sz="3600" b="1" cap="none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3600" b="1" cap="none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якостей</a:t>
            </a:r>
            <a:endParaRPr lang="ru-RU" sz="3600" b="1" cap="none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87624" y="1291552"/>
            <a:ext cx="7920880" cy="4873752"/>
          </a:xfrm>
        </p:spPr>
        <p:txBody>
          <a:bodyPr>
            <a:normAutofit lnSpcReduction="10000"/>
          </a:bodyPr>
          <a:lstStyle/>
          <a:p>
            <a:pPr algn="ctr">
              <a:buClr>
                <a:srgbClr val="C00000"/>
              </a:buClr>
              <a:buSzPct val="90000"/>
              <a:buFont typeface="Wingdings" panose="05000000000000000000" pitchFamily="2" charset="2"/>
              <a:buChar char="q"/>
            </a:pPr>
            <a:r>
              <a:rPr lang="uk-UA" sz="2800" dirty="0" smtClean="0"/>
              <a:t>Для </a:t>
            </a:r>
            <a:r>
              <a:rPr lang="uk-UA" sz="2800" dirty="0"/>
              <a:t>оцінки рівня фізичних якостей і здійснення контролю за рухової підготовленістю учнів, широко застосовую </a:t>
            </a:r>
            <a:r>
              <a:rPr lang="uk-UA" sz="2800" b="1" i="1" dirty="0">
                <a:solidFill>
                  <a:srgbClr val="C00000"/>
                </a:solidFill>
              </a:rPr>
              <a:t>тести і нормативи,</a:t>
            </a:r>
            <a:r>
              <a:rPr lang="uk-UA" sz="2800" dirty="0"/>
              <a:t> </a:t>
            </a:r>
            <a:endParaRPr lang="uk-UA" sz="2800" dirty="0" smtClean="0"/>
          </a:p>
          <a:p>
            <a:pPr marL="0" indent="0" algn="ctr">
              <a:lnSpc>
                <a:spcPct val="110000"/>
              </a:lnSpc>
              <a:buClr>
                <a:srgbClr val="C00000"/>
              </a:buClr>
              <a:buSzPct val="90000"/>
              <a:buNone/>
            </a:pPr>
            <a:r>
              <a:rPr lang="uk-UA" sz="2800" dirty="0" smtClean="0"/>
              <a:t>зазначені </a:t>
            </a:r>
            <a:r>
              <a:rPr lang="uk-UA" sz="2800" dirty="0"/>
              <a:t>в програмі з фізичної культури в школі для визначення координації або спритності, гнучкості, витривалості, швидкості і так далі</a:t>
            </a:r>
            <a:r>
              <a:rPr lang="uk-UA" sz="2800" dirty="0" smtClean="0"/>
              <a:t>.</a:t>
            </a:r>
          </a:p>
          <a:p>
            <a:pPr algn="ctr">
              <a:buClr>
                <a:srgbClr val="C00000"/>
              </a:buClr>
              <a:buSzPct val="90000"/>
              <a:buFont typeface="Wingdings" panose="05000000000000000000" pitchFamily="2" charset="2"/>
              <a:buChar char="q"/>
            </a:pPr>
            <a:r>
              <a:rPr lang="uk-UA" sz="2800" dirty="0" smtClean="0"/>
              <a:t>Тести дають можливість отримати об'єктивні дані про рівень розвитку рухових здібностей учнів різного віку.</a:t>
            </a:r>
            <a:endParaRPr lang="ru-RU" sz="2800" dirty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6"/>
            <a:ext cx="9144000" cy="6831213"/>
          </a:xfrm>
          <a:prstGeom prst="rect">
            <a:avLst/>
          </a:prstGeom>
        </p:spPr>
      </p:pic>
      <p:pic>
        <p:nvPicPr>
          <p:cNvPr id="10242" name="Picture 2" descr="http://image.tsn.ua/media/images2/original/Mar2011/383408028.jpg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5436096" y="4082994"/>
            <a:ext cx="3744416" cy="2658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87624" y="2033281"/>
            <a:ext cx="8064896" cy="3843991"/>
          </a:xfrm>
        </p:spPr>
        <p:txBody>
          <a:bodyPr>
            <a:normAutofit fontScale="62500" lnSpcReduction="20000"/>
          </a:bodyPr>
          <a:lstStyle/>
          <a:p>
            <a:pPr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5800" dirty="0" smtClean="0"/>
              <a:t>- </a:t>
            </a:r>
            <a:r>
              <a:rPr lang="ru-RU" sz="5800" dirty="0" err="1" smtClean="0"/>
              <a:t>біг</a:t>
            </a:r>
            <a:r>
              <a:rPr lang="ru-RU" sz="5800" dirty="0" smtClean="0"/>
              <a:t> 30 </a:t>
            </a:r>
            <a:r>
              <a:rPr lang="ru-RU" sz="5800" dirty="0" err="1" smtClean="0"/>
              <a:t>метрів</a:t>
            </a:r>
            <a:r>
              <a:rPr lang="ru-RU" sz="5800" dirty="0" smtClean="0"/>
              <a:t>  (</a:t>
            </a:r>
            <a:r>
              <a:rPr lang="ru-RU" sz="5800" b="1" i="1" dirty="0" err="1" smtClean="0"/>
              <a:t>швідкість</a:t>
            </a:r>
            <a:r>
              <a:rPr lang="ru-RU" sz="5800" dirty="0" smtClean="0"/>
              <a:t>),</a:t>
            </a:r>
          </a:p>
          <a:p>
            <a:pPr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5800" dirty="0" smtClean="0"/>
              <a:t>- </a:t>
            </a:r>
            <a:r>
              <a:rPr lang="ru-RU" sz="5800" dirty="0" err="1" smtClean="0"/>
              <a:t>човниковий</a:t>
            </a:r>
            <a:r>
              <a:rPr lang="ru-RU" sz="5800" dirty="0" smtClean="0"/>
              <a:t> </a:t>
            </a:r>
            <a:r>
              <a:rPr lang="ru-RU" sz="5800" dirty="0" err="1" smtClean="0"/>
              <a:t>біг</a:t>
            </a:r>
            <a:r>
              <a:rPr lang="ru-RU" sz="5800" dirty="0" smtClean="0"/>
              <a:t> (</a:t>
            </a:r>
            <a:r>
              <a:rPr lang="ru-RU" sz="5800" b="1" i="1" dirty="0" err="1" smtClean="0"/>
              <a:t>спритність</a:t>
            </a:r>
            <a:r>
              <a:rPr lang="ru-RU" sz="5800" dirty="0" smtClean="0"/>
              <a:t>),</a:t>
            </a:r>
          </a:p>
          <a:p>
            <a:pPr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5800" dirty="0" smtClean="0"/>
              <a:t>- </a:t>
            </a:r>
            <a:r>
              <a:rPr lang="ru-RU" sz="5800" dirty="0" err="1" smtClean="0"/>
              <a:t>підтягування</a:t>
            </a:r>
            <a:r>
              <a:rPr lang="ru-RU" sz="5800" dirty="0" smtClean="0"/>
              <a:t> на </a:t>
            </a:r>
            <a:r>
              <a:rPr lang="ru-RU" sz="5800" dirty="0" err="1" smtClean="0"/>
              <a:t>перекладині</a:t>
            </a:r>
            <a:r>
              <a:rPr lang="ru-RU" sz="5800" dirty="0" smtClean="0"/>
              <a:t>  </a:t>
            </a:r>
            <a:r>
              <a:rPr lang="ru-RU" sz="5800" dirty="0"/>
              <a:t>і</a:t>
            </a:r>
            <a:r>
              <a:rPr lang="ru-RU" sz="5800" dirty="0" smtClean="0"/>
              <a:t> </a:t>
            </a:r>
            <a:r>
              <a:rPr lang="ru-RU" sz="5800" dirty="0" err="1" smtClean="0"/>
              <a:t>піднімання</a:t>
            </a:r>
            <a:r>
              <a:rPr lang="ru-RU" sz="5800" dirty="0" smtClean="0"/>
              <a:t> </a:t>
            </a:r>
            <a:r>
              <a:rPr lang="ru-RU" sz="5800" dirty="0" err="1" smtClean="0"/>
              <a:t>тулуба</a:t>
            </a:r>
            <a:r>
              <a:rPr lang="ru-RU" sz="5800" dirty="0" smtClean="0"/>
              <a:t> з вису  (</a:t>
            </a:r>
            <a:r>
              <a:rPr lang="ru-RU" sz="5800" b="1" i="1" dirty="0" smtClean="0"/>
              <a:t>сила</a:t>
            </a:r>
            <a:r>
              <a:rPr lang="ru-RU" sz="5800" dirty="0" smtClean="0"/>
              <a:t>),</a:t>
            </a:r>
          </a:p>
          <a:p>
            <a:pPr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5800" dirty="0" smtClean="0"/>
              <a:t>- </a:t>
            </a:r>
            <a:r>
              <a:rPr lang="uk-UA" sz="5800" dirty="0" smtClean="0"/>
              <a:t>біг </a:t>
            </a:r>
            <a:r>
              <a:rPr lang="ru-RU" sz="5800" dirty="0" smtClean="0"/>
              <a:t>1000 м (</a:t>
            </a:r>
            <a:r>
              <a:rPr lang="ru-RU" sz="5800" b="1" i="1" dirty="0" err="1" smtClean="0"/>
              <a:t>витривалість</a:t>
            </a:r>
            <a:r>
              <a:rPr lang="ru-RU" sz="5800" dirty="0" smtClean="0"/>
              <a:t>),</a:t>
            </a:r>
          </a:p>
          <a:p>
            <a:pPr>
              <a:buClr>
                <a:srgbClr val="C00000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5800" dirty="0" smtClean="0"/>
              <a:t>- </a:t>
            </a:r>
            <a:r>
              <a:rPr lang="ru-RU" sz="5800" dirty="0" err="1" smtClean="0"/>
              <a:t>нахил</a:t>
            </a:r>
            <a:r>
              <a:rPr lang="ru-RU" sz="5800" dirty="0" smtClean="0"/>
              <a:t> вперед з </a:t>
            </a:r>
            <a:r>
              <a:rPr lang="ru-RU" sz="5800" dirty="0" err="1" smtClean="0"/>
              <a:t>положення</a:t>
            </a:r>
            <a:r>
              <a:rPr lang="ru-RU" sz="5800" dirty="0" smtClean="0"/>
              <a:t> </a:t>
            </a:r>
            <a:r>
              <a:rPr lang="ru-RU" sz="5800" dirty="0" err="1" smtClean="0"/>
              <a:t>сидячи</a:t>
            </a:r>
            <a:r>
              <a:rPr lang="ru-RU" sz="5800" dirty="0" smtClean="0"/>
              <a:t> на </a:t>
            </a:r>
            <a:r>
              <a:rPr lang="ru-RU" sz="5800" dirty="0" err="1" smtClean="0"/>
              <a:t>підлозі</a:t>
            </a:r>
            <a:r>
              <a:rPr lang="ru-RU" sz="5800" dirty="0" smtClean="0"/>
              <a:t> (</a:t>
            </a:r>
            <a:r>
              <a:rPr lang="ru-RU" sz="5800" b="1" i="1" dirty="0" err="1" smtClean="0"/>
              <a:t>гнучкість</a:t>
            </a:r>
            <a:r>
              <a:rPr lang="ru-RU" sz="5800" dirty="0" smtClean="0"/>
              <a:t>).</a:t>
            </a:r>
          </a:p>
          <a:p>
            <a:endParaRPr lang="ru-RU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648973"/>
            <a:ext cx="8699452" cy="11958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4000" b="1" cap="none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inherit" charset="0"/>
                <a:cs typeface="Arial" panose="020B0604020202020204" pitchFamily="34" charset="0"/>
              </a:rPr>
              <a:t>Ф</a:t>
            </a:r>
            <a:r>
              <a:rPr kumimoji="0" lang="uk-UA" altLang="ru-RU" sz="40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inherit" charset="0"/>
                <a:cs typeface="Arial" panose="020B0604020202020204" pitchFamily="34" charset="0"/>
              </a:rPr>
              <a:t>ізична </a:t>
            </a:r>
            <a:r>
              <a:rPr kumimoji="0" lang="uk-UA" altLang="ru-RU" sz="4000" b="1" i="0" u="none" strike="noStrike" cap="none" normalizeH="0" baseline="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inherit" charset="0"/>
                <a:cs typeface="Arial" panose="020B0604020202020204" pitchFamily="34" charset="0"/>
              </a:rPr>
              <a:t>підготовленність</a:t>
            </a:r>
            <a:r>
              <a:rPr kumimoji="0" lang="uk-UA" altLang="ru-RU" sz="40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inherit" charset="0"/>
                <a:cs typeface="Arial" panose="020B0604020202020204" pitchFamily="34" charset="0"/>
              </a:rPr>
              <a:t> школярів. </a:t>
            </a:r>
            <a:r>
              <a:rPr lang="uk-UA" altLang="ru-RU" sz="4000" b="1" cap="none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Т</a:t>
            </a:r>
            <a:r>
              <a:rPr kumimoji="0" lang="uk-UA" altLang="ru-RU" sz="4000" b="1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ести:</a:t>
            </a:r>
            <a:endParaRPr kumimoji="0" lang="uk-UA" altLang="ru-RU" sz="4000" b="1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1" y="-27384"/>
            <a:ext cx="9165230" cy="6861619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4932040" y="3633627"/>
            <a:ext cx="3672408" cy="2675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2339752" y="3717032"/>
            <a:ext cx="3384376" cy="259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0080" y="669757"/>
            <a:ext cx="860444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3200" u="none" strike="noStrike" cap="none" normalizeH="0" baseline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На </a:t>
            </a:r>
            <a:r>
              <a:rPr kumimoji="0" lang="uk-UA" altLang="ru-RU" sz="3200" u="none" strike="noStrike" cap="none" normalizeH="0" baseline="0" dirty="0" err="1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уроках</a:t>
            </a:r>
            <a:r>
              <a:rPr kumimoji="0" lang="uk-UA" altLang="ru-RU" sz="3200" u="none" strike="noStrike" cap="none" normalizeH="0" baseline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 і позакласних заходах </a:t>
            </a:r>
            <a:br>
              <a:rPr kumimoji="0" lang="uk-UA" altLang="ru-RU" sz="3200" u="none" strike="noStrike" cap="none" normalizeH="0" baseline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</a:br>
            <a:r>
              <a:rPr kumimoji="0" lang="uk-UA" altLang="ru-RU" sz="3200" u="none" strike="noStrike" cap="none" normalizeH="0" baseline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nherit"/>
                <a:ea typeface="Times New Roman" panose="02020603050405020304" pitchFamily="18" charset="0"/>
                <a:cs typeface="Courier New" panose="02070309020205020404" pitchFamily="49" charset="0"/>
              </a:rPr>
              <a:t>застосовую найефективніший метод</a:t>
            </a:r>
            <a:r>
              <a:rPr kumimoji="0" lang="ru-RU" altLang="ru-RU" sz="3200" u="none" strike="noStrike" cap="none" normalizeH="0" baseline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kumimoji="0" lang="ru-RU" altLang="ru-RU" sz="3200" u="none" strike="noStrike" cap="none" normalizeH="0" baseline="0" dirty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637631" y="3717678"/>
            <a:ext cx="3384376" cy="259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32049" y="1812716"/>
            <a:ext cx="8460432" cy="26243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spc="3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  </a:t>
            </a:r>
            <a:r>
              <a:rPr lang="ru-RU" sz="4400" b="1" spc="300" dirty="0" err="1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Змагально-ігровий</a:t>
            </a:r>
            <a:endParaRPr lang="ru-RU" sz="4400" b="1" spc="3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  <a:buSzPct val="85000"/>
              <a:buFont typeface="Wingdings" panose="05000000000000000000" pitchFamily="2" charset="2"/>
              <a:buChar char="q"/>
            </a:pPr>
            <a:r>
              <a:rPr lang="uk-UA" sz="3200" spc="-150" dirty="0" smtClean="0">
                <a:latin typeface="Arial" pitchFamily="34" charset="0"/>
                <a:cs typeface="Arial" pitchFamily="34" charset="0"/>
              </a:rPr>
              <a:t>це метод, який виключає примус до навчання,</a:t>
            </a:r>
            <a:endParaRPr lang="ru-RU" sz="3200" spc="-15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85000"/>
              <a:buFont typeface="Wingdings" panose="05000000000000000000" pitchFamily="2" charset="2"/>
              <a:buChar char="q"/>
            </a:pPr>
            <a:r>
              <a:rPr lang="uk-UA" sz="3200" spc="-150" dirty="0">
                <a:latin typeface="Arial" pitchFamily="34" charset="0"/>
                <a:cs typeface="Arial" pitchFamily="34" charset="0"/>
              </a:rPr>
              <a:t>д</a:t>
            </a:r>
            <a:r>
              <a:rPr lang="uk-UA" sz="3200" spc="-150" dirty="0" smtClean="0">
                <a:latin typeface="Arial" pitchFamily="34" charset="0"/>
                <a:cs typeface="Arial" pitchFamily="34" charset="0"/>
              </a:rPr>
              <a:t>е йде навчання через гру та змагання,</a:t>
            </a:r>
            <a:endParaRPr lang="ru-RU" sz="3200" spc="-15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85000"/>
              <a:buFont typeface="Wingdings" panose="05000000000000000000" pitchFamily="2" charset="2"/>
              <a:buChar char="q"/>
            </a:pP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uk-U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ін викликає радість, сприяє руху вперед.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lumMod val="6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43818"/>
            <a:ext cx="8429684" cy="122899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Використання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 </a:t>
            </a:r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ІКТ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 </a:t>
            </a:r>
            <a:b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 </a:t>
            </a:r>
            <a:r>
              <a:rPr lang="ru-RU" sz="4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уроці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4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фізичної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4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культурі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2215694"/>
            <a:ext cx="8822214" cy="344555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800" b="1" dirty="0" smtClean="0"/>
              <a:t> </a:t>
            </a:r>
            <a:r>
              <a:rPr lang="ru-RU" sz="2800" b="1" dirty="0" err="1"/>
              <a:t>П</a:t>
            </a:r>
            <a:r>
              <a:rPr lang="ru-RU" sz="2800" b="1" dirty="0" err="1" smtClean="0"/>
              <a:t>рискорює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процес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підготовки</a:t>
            </a:r>
            <a:r>
              <a:rPr lang="ru-RU" sz="2800" b="1" dirty="0" smtClean="0"/>
              <a:t> до уроку;</a:t>
            </a:r>
          </a:p>
          <a:p>
            <a:pPr>
              <a:lnSpc>
                <a:spcPct val="11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800" b="1" dirty="0" smtClean="0"/>
              <a:t>  </a:t>
            </a:r>
            <a:r>
              <a:rPr lang="ru-RU" sz="2800" b="1" dirty="0" err="1"/>
              <a:t>Д</a:t>
            </a:r>
            <a:r>
              <a:rPr lang="ru-RU" sz="2800" b="1" dirty="0" err="1" smtClean="0"/>
              <a:t>озволяє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вчителю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проявити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творчість</a:t>
            </a:r>
            <a:r>
              <a:rPr lang="ru-RU" sz="2800" b="1" dirty="0" smtClean="0"/>
              <a:t>;</a:t>
            </a:r>
          </a:p>
          <a:p>
            <a:pPr>
              <a:lnSpc>
                <a:spcPct val="11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800" b="1" dirty="0" smtClean="0"/>
              <a:t>  </a:t>
            </a:r>
            <a:r>
              <a:rPr lang="ru-RU" sz="2800" b="1" dirty="0" err="1"/>
              <a:t>З</a:t>
            </a:r>
            <a:r>
              <a:rPr lang="ru-RU" sz="2800" b="1" dirty="0" err="1" smtClean="0"/>
              <a:t>абезпечує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наочність</a:t>
            </a:r>
            <a:r>
              <a:rPr lang="ru-RU" sz="2800" b="1" dirty="0" smtClean="0"/>
              <a:t>;</a:t>
            </a:r>
          </a:p>
          <a:p>
            <a:pPr>
              <a:lnSpc>
                <a:spcPct val="11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800" b="1" dirty="0" err="1" smtClean="0"/>
              <a:t>Підвіщує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інтерес</a:t>
            </a:r>
            <a:r>
              <a:rPr lang="ru-RU" sz="2800" b="1" dirty="0" smtClean="0"/>
              <a:t> і </a:t>
            </a:r>
            <a:r>
              <a:rPr lang="ru-RU" sz="2800" b="1" dirty="0" err="1" smtClean="0"/>
              <a:t>мотивацію</a:t>
            </a:r>
            <a:r>
              <a:rPr lang="ru-RU" sz="2800" b="1" dirty="0" smtClean="0"/>
              <a:t> до </a:t>
            </a:r>
            <a:r>
              <a:rPr lang="ru-RU" sz="2800" b="1" dirty="0" err="1" smtClean="0"/>
              <a:t>навчання</a:t>
            </a:r>
            <a:r>
              <a:rPr lang="ru-RU" sz="2800" b="1" dirty="0" smtClean="0"/>
              <a:t> в </a:t>
            </a:r>
            <a:r>
              <a:rPr lang="ru-RU" sz="2800" b="1" dirty="0" err="1" smtClean="0"/>
              <a:t>учнів</a:t>
            </a:r>
            <a:r>
              <a:rPr lang="ru-RU" sz="2800" b="1" dirty="0" smtClean="0"/>
              <a:t>;</a:t>
            </a:r>
          </a:p>
          <a:p>
            <a:pPr>
              <a:lnSpc>
                <a:spcPct val="11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800" b="1" dirty="0" err="1" smtClean="0"/>
              <a:t>Підвищує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ефективність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якості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оцінювання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lumMod val="6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Фрагменти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 </a:t>
            </a:r>
            <a:r>
              <a:rPr lang="ru-RU" sz="40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уроків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1725318"/>
            <a:ext cx="7467600" cy="494404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</a:rPr>
              <a:t>Настільний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</a:rPr>
              <a:t>теніс</a:t>
            </a:r>
            <a:endParaRPr lang="ru-RU" sz="3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uk-UA" sz="3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ru-RU" sz="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</a:p>
          <a:p>
            <a:pPr>
              <a:buNone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Футбол</a:t>
            </a:r>
          </a:p>
          <a:p>
            <a:pPr>
              <a:buNone/>
            </a:pPr>
            <a:endParaRPr lang="ru-RU" sz="3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None/>
            </a:pPr>
            <a:endParaRPr lang="ru-RU" sz="3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None/>
            </a:pPr>
            <a:endParaRPr lang="ru-RU" sz="3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5158933"/>
            <a:ext cx="4218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Легка атлетика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68760"/>
            <a:ext cx="2592288" cy="1947097"/>
          </a:xfrm>
          <a:prstGeom prst="rect">
            <a:avLst/>
          </a:prstGeom>
          <a:effectLst/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655761"/>
            <a:ext cx="2592288" cy="1941591"/>
          </a:xfrm>
          <a:prstGeom prst="rect">
            <a:avLst/>
          </a:prstGeom>
          <a:effectLst/>
          <a:scene3d>
            <a:camera prst="isometricOffAxis2Left"/>
            <a:lightRig rig="threePt" dir="t"/>
          </a:scene3d>
          <a:sp3d>
            <a:bevelT/>
          </a:sp3d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771818"/>
            <a:ext cx="1703660" cy="209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2Left"/>
            <a:lightRig rig="threePt" dir="t"/>
          </a:scene3d>
          <a:sp3d>
            <a:bevelT/>
          </a:sp3d>
        </p:spPr>
      </p:pic>
    </p:spTree>
  </p:cSld>
  <p:clrMapOvr>
    <a:masterClrMapping/>
  </p:clrMapOvr>
  <p:transition advClick="0" advTm="2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" y="0"/>
            <a:ext cx="913047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680" y="142852"/>
            <a:ext cx="8686800" cy="135732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Настільний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теніс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Правила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гри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 advClick="0" advTm="2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" y="0"/>
            <a:ext cx="913047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45025"/>
            <a:ext cx="6686568" cy="652934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+mn-lt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+mn-lt"/>
              </a:rPr>
              <a:t>Правильна подача</a:t>
            </a:r>
            <a:endParaRPr lang="ru-RU" sz="4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39552" y="993938"/>
            <a:ext cx="8136904" cy="278608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Той, </a:t>
            </a:r>
            <a:r>
              <a:rPr lang="ru-RU" sz="2800" b="1" dirty="0" err="1" smtClean="0">
                <a:solidFill>
                  <a:schemeClr val="bg1"/>
                </a:solidFill>
              </a:rPr>
              <a:t>хто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подає</a:t>
            </a:r>
            <a:r>
              <a:rPr lang="ru-RU" sz="2800" b="1" dirty="0" smtClean="0">
                <a:solidFill>
                  <a:schemeClr val="bg1"/>
                </a:solidFill>
              </a:rPr>
              <a:t>, повинен </a:t>
            </a:r>
            <a:r>
              <a:rPr lang="ru-RU" sz="2800" b="1" dirty="0" err="1" smtClean="0">
                <a:solidFill>
                  <a:schemeClr val="bg1"/>
                </a:solidFill>
              </a:rPr>
              <a:t>підкинути</a:t>
            </a:r>
            <a:r>
              <a:rPr lang="ru-RU" sz="2800" b="1" dirty="0" smtClean="0">
                <a:solidFill>
                  <a:schemeClr val="bg1"/>
                </a:solidFill>
              </a:rPr>
              <a:t> мяч </a:t>
            </a:r>
            <a:r>
              <a:rPr lang="ru-RU" sz="2800" b="1" dirty="0" err="1" smtClean="0">
                <a:solidFill>
                  <a:schemeClr val="bg1"/>
                </a:solidFill>
              </a:rPr>
              <a:t>тільки</a:t>
            </a:r>
            <a:r>
              <a:rPr lang="ru-RU" sz="2800" b="1" dirty="0" smtClean="0">
                <a:solidFill>
                  <a:schemeClr val="bg1"/>
                </a:solidFill>
              </a:rPr>
              <a:t> рукою так, </a:t>
            </a:r>
          </a:p>
          <a:p>
            <a:pPr marL="0" indent="0" algn="ctr">
              <a:buNone/>
            </a:pPr>
            <a:r>
              <a:rPr lang="ru-RU" sz="2800" b="1" dirty="0" err="1" smtClean="0">
                <a:solidFill>
                  <a:schemeClr val="bg1"/>
                </a:solidFill>
              </a:rPr>
              <a:t>щоб</a:t>
            </a:r>
            <a:r>
              <a:rPr lang="ru-RU" sz="2800" b="1" dirty="0" smtClean="0">
                <a:solidFill>
                  <a:schemeClr val="bg1"/>
                </a:solidFill>
              </a:rPr>
              <a:t> мяч </a:t>
            </a:r>
            <a:r>
              <a:rPr lang="ru-RU" sz="2800" b="1" dirty="0" err="1" smtClean="0">
                <a:solidFill>
                  <a:schemeClr val="bg1"/>
                </a:solidFill>
              </a:rPr>
              <a:t>злетів</a:t>
            </a:r>
            <a:r>
              <a:rPr lang="ru-RU" sz="2800" b="1" dirty="0" smtClean="0">
                <a:solidFill>
                  <a:schemeClr val="bg1"/>
                </a:solidFill>
              </a:rPr>
              <a:t> не </a:t>
            </a:r>
            <a:r>
              <a:rPr lang="ru-RU" sz="2800" b="1" dirty="0" err="1" smtClean="0">
                <a:solidFill>
                  <a:schemeClr val="bg1"/>
                </a:solidFill>
              </a:rPr>
              <a:t>менш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ніж</a:t>
            </a:r>
            <a:r>
              <a:rPr lang="ru-RU" sz="2800" b="1" dirty="0" smtClean="0">
                <a:solidFill>
                  <a:schemeClr val="bg1"/>
                </a:solidFill>
              </a:rPr>
              <a:t> на 16 см </a:t>
            </a:r>
            <a:r>
              <a:rPr lang="ru-RU" sz="2800" b="1" dirty="0" err="1" smtClean="0">
                <a:solidFill>
                  <a:schemeClr val="bg1"/>
                </a:solidFill>
              </a:rPr>
              <a:t>після</a:t>
            </a:r>
            <a:r>
              <a:rPr lang="ru-RU" sz="2800" b="1" dirty="0" smtClean="0">
                <a:solidFill>
                  <a:schemeClr val="bg1"/>
                </a:solidFill>
              </a:rPr>
              <a:t> того, як </a:t>
            </a:r>
            <a:r>
              <a:rPr lang="ru-RU" sz="2800" b="1" dirty="0" err="1" smtClean="0">
                <a:solidFill>
                  <a:schemeClr val="bg1"/>
                </a:solidFill>
              </a:rPr>
              <a:t>він</a:t>
            </a:r>
            <a:r>
              <a:rPr lang="ru-RU" sz="2800" b="1" dirty="0" smtClean="0">
                <a:solidFill>
                  <a:schemeClr val="bg1"/>
                </a:solidFill>
              </a:rPr>
              <a:t> покинув </a:t>
            </a:r>
            <a:r>
              <a:rPr lang="ru-RU" sz="2800" b="1" dirty="0" err="1" smtClean="0">
                <a:solidFill>
                  <a:schemeClr val="bg1"/>
                </a:solidFill>
              </a:rPr>
              <a:t>долоню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вільної</a:t>
            </a:r>
            <a:r>
              <a:rPr lang="ru-RU" sz="2800" b="1" dirty="0" smtClean="0">
                <a:solidFill>
                  <a:schemeClr val="bg1"/>
                </a:solidFill>
              </a:rPr>
              <a:t> руки того, </a:t>
            </a:r>
            <a:r>
              <a:rPr lang="ru-RU" sz="2800" b="1" dirty="0" err="1" smtClean="0">
                <a:solidFill>
                  <a:schemeClr val="bg1"/>
                </a:solidFill>
              </a:rPr>
              <a:t>хто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подає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і </a:t>
            </a:r>
            <a:r>
              <a:rPr lang="ru-RU" sz="2800" b="1" dirty="0" err="1" smtClean="0">
                <a:solidFill>
                  <a:schemeClr val="bg1"/>
                </a:solidFill>
              </a:rPr>
              <a:t>опутився</a:t>
            </a:r>
            <a:r>
              <a:rPr lang="ru-RU" sz="2800" b="1" dirty="0" smtClean="0">
                <a:solidFill>
                  <a:schemeClr val="bg1"/>
                </a:solidFill>
              </a:rPr>
              <a:t>, не торкнувшись </a:t>
            </a:r>
            <a:r>
              <a:rPr lang="ru-RU" sz="2800" b="1" dirty="0" err="1" smtClean="0">
                <a:solidFill>
                  <a:schemeClr val="bg1"/>
                </a:solidFill>
              </a:rPr>
              <a:t>чого-небудь</a:t>
            </a:r>
            <a:r>
              <a:rPr lang="ru-RU" sz="2800" b="1" dirty="0" smtClean="0">
                <a:solidFill>
                  <a:schemeClr val="bg1"/>
                </a:solidFill>
              </a:rPr>
              <a:t> до удару по </a:t>
            </a:r>
            <a:r>
              <a:rPr lang="ru-RU" sz="2800" b="1" dirty="0" err="1" smtClean="0">
                <a:solidFill>
                  <a:schemeClr val="bg1"/>
                </a:solidFill>
              </a:rPr>
              <a:t>ньому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ракеткою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5246" y="3861048"/>
            <a:ext cx="6215106" cy="2786082"/>
          </a:xfrm>
          <a:prstGeom prst="rect">
            <a:avLst/>
          </a:prstGeom>
          <a:noFill/>
          <a:ln w="76200">
            <a:solidFill>
              <a:srgbClr val="009900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" y="0"/>
            <a:ext cx="913047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3818"/>
            <a:ext cx="7467600" cy="796950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>Правильне</a:t>
            </a: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>повернення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Рисунок 1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 flipH="1">
            <a:off x="5057764" y="2134828"/>
            <a:ext cx="3762708" cy="4032448"/>
          </a:xfrm>
          <a:prstGeom prst="rect">
            <a:avLst/>
          </a:prstGeom>
          <a:noFill/>
          <a:ln w="76200">
            <a:solidFill>
              <a:srgbClr val="009900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323528" y="1937121"/>
            <a:ext cx="55446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800" b="1" dirty="0" err="1" smtClean="0">
                <a:solidFill>
                  <a:schemeClr val="bg1"/>
                </a:solidFill>
              </a:rPr>
              <a:t>Поданий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або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повернений</a:t>
            </a:r>
            <a:r>
              <a:rPr lang="ru-RU" sz="2800" b="1" dirty="0" smtClean="0">
                <a:solidFill>
                  <a:schemeClr val="bg1"/>
                </a:solidFill>
              </a:rPr>
              <a:t> мяч треба вдарит так, </a:t>
            </a:r>
          </a:p>
          <a:p>
            <a:pPr>
              <a:spcBef>
                <a:spcPct val="0"/>
              </a:spcBef>
            </a:pPr>
            <a:r>
              <a:rPr lang="ru-RU" sz="2800" b="1" dirty="0" err="1" smtClean="0">
                <a:solidFill>
                  <a:schemeClr val="bg1"/>
                </a:solidFill>
              </a:rPr>
              <a:t>щоб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він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пролетів</a:t>
            </a:r>
            <a:r>
              <a:rPr lang="ru-RU" sz="2800" b="1" dirty="0" smtClean="0">
                <a:solidFill>
                  <a:schemeClr val="bg1"/>
                </a:solidFill>
              </a:rPr>
              <a:t> над </a:t>
            </a:r>
            <a:r>
              <a:rPr lang="ru-RU" sz="2800" b="1" dirty="0" err="1" smtClean="0">
                <a:solidFill>
                  <a:schemeClr val="bg1"/>
                </a:solidFill>
              </a:rPr>
              <a:t>чи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навколо</a:t>
            </a:r>
            <a:r>
              <a:rPr lang="ru-RU" sz="2800" b="1" dirty="0" smtClean="0">
                <a:solidFill>
                  <a:schemeClr val="bg1"/>
                </a:solidFill>
              </a:rPr>
              <a:t> комплекту </a:t>
            </a:r>
            <a:r>
              <a:rPr lang="ru-RU" sz="2800" b="1" dirty="0" err="1" smtClean="0">
                <a:solidFill>
                  <a:schemeClr val="bg1"/>
                </a:solidFill>
              </a:rPr>
              <a:t>сітки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і </a:t>
            </a:r>
            <a:r>
              <a:rPr lang="ru-RU" sz="2800" b="1" dirty="0" err="1" smtClean="0">
                <a:solidFill>
                  <a:schemeClr val="bg1"/>
                </a:solidFill>
              </a:rPr>
              <a:t>торкнувся</a:t>
            </a:r>
            <a:r>
              <a:rPr lang="ru-RU" sz="2800" b="1" dirty="0" smtClean="0">
                <a:solidFill>
                  <a:schemeClr val="bg1"/>
                </a:solidFill>
              </a:rPr>
              <a:t> (один раз) </a:t>
            </a:r>
          </a:p>
          <a:p>
            <a:pPr>
              <a:spcBef>
                <a:spcPct val="0"/>
              </a:spcBef>
            </a:pPr>
            <a:r>
              <a:rPr lang="ru-RU" sz="2800" b="1" dirty="0" err="1" smtClean="0">
                <a:solidFill>
                  <a:schemeClr val="bg1"/>
                </a:solidFill>
              </a:rPr>
              <a:t>половини</a:t>
            </a:r>
            <a:r>
              <a:rPr lang="ru-RU" sz="2800" b="1" dirty="0" smtClean="0">
                <a:solidFill>
                  <a:schemeClr val="bg1"/>
                </a:solidFill>
              </a:rPr>
              <a:t> столу </a:t>
            </a:r>
            <a:r>
              <a:rPr lang="ru-RU" sz="2800" b="1" dirty="0" err="1" smtClean="0">
                <a:solidFill>
                  <a:schemeClr val="bg1"/>
                </a:solidFill>
              </a:rPr>
              <a:t>суперник</a:t>
            </a:r>
            <a:r>
              <a:rPr lang="ru-RU" sz="2800" b="1" dirty="0" err="1">
                <a:solidFill>
                  <a:schemeClr val="bg1"/>
                </a:solidFill>
              </a:rPr>
              <a:t>а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відразу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або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після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торкань</a:t>
            </a:r>
            <a:r>
              <a:rPr lang="ru-RU" sz="2800" b="1" dirty="0" smtClean="0">
                <a:solidFill>
                  <a:schemeClr val="bg1"/>
                </a:solidFill>
              </a:rPr>
              <a:t> комплекту </a:t>
            </a:r>
            <a:r>
              <a:rPr lang="ru-RU" sz="2800" b="1" dirty="0" err="1" smtClean="0">
                <a:solidFill>
                  <a:schemeClr val="bg1"/>
                </a:solidFill>
              </a:rPr>
              <a:t>сітки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298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5644" y="632873"/>
            <a:ext cx="5904656" cy="714380"/>
          </a:xfrm>
          <a:noFill/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4000" i="1" dirty="0" err="1"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І</a:t>
            </a:r>
            <a:r>
              <a:rPr lang="ru-RU" sz="4000" i="1" dirty="0" err="1" smtClean="0"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ванова</a:t>
            </a:r>
            <a:r>
              <a:rPr lang="ru-RU" sz="4000" i="1" dirty="0" smtClean="0"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 Валентина </a:t>
            </a:r>
            <a:r>
              <a:rPr lang="ru-RU" sz="4000" i="1" dirty="0" err="1" smtClean="0"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Антонівна</a:t>
            </a:r>
            <a:endParaRPr lang="ru-RU" sz="4000" i="1" dirty="0">
              <a:solidFill>
                <a:schemeClr val="bg1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pic>
        <p:nvPicPr>
          <p:cNvPr id="17409" name="Picture 1" descr="C:\Users\Зинаида\Desktop\Директор школы\антоновна\антоновна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610751"/>
            <a:ext cx="3708260" cy="4565168"/>
          </a:xfrm>
          <a:prstGeom prst="rect">
            <a:avLst/>
          </a:prstGeom>
          <a:ln w="127000" cap="rnd">
            <a:solidFill>
              <a:schemeClr val="bg1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Содержимое 9"/>
          <p:cNvSpPr>
            <a:spLocks noGrp="1"/>
          </p:cNvSpPr>
          <p:nvPr>
            <p:ph sz="quarter" idx="1"/>
          </p:nvPr>
        </p:nvSpPr>
        <p:spPr>
          <a:xfrm>
            <a:off x="541325" y="2199387"/>
            <a:ext cx="3998248" cy="4037925"/>
          </a:xfrm>
          <a:noFill/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buClr>
                <a:srgbClr val="22871D"/>
              </a:buClr>
              <a:buSzPct val="90000"/>
              <a:buFont typeface="Courier New" panose="02070309020205020404" pitchFamily="49" charset="0"/>
              <a:buChar char="o"/>
            </a:pPr>
            <a:r>
              <a:rPr lang="ru-RU" sz="3200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Дата </a:t>
            </a:r>
            <a:r>
              <a:rPr lang="ru-RU" sz="3200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народжения</a:t>
            </a:r>
            <a:endParaRPr lang="ru-RU" sz="3200" dirty="0" smtClean="0">
              <a:ln>
                <a:solidFill>
                  <a:srgbClr val="22871D"/>
                </a:solidFill>
              </a:ln>
              <a:solidFill>
                <a:srgbClr val="22871D"/>
              </a:solidFill>
            </a:endParaRPr>
          </a:p>
          <a:p>
            <a:pPr marL="0" indent="0">
              <a:buClrTx/>
              <a:buNone/>
            </a:pPr>
            <a:r>
              <a:rPr lang="ru-RU" sz="3200" dirty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 </a:t>
            </a:r>
            <a:r>
              <a:rPr lang="ru-RU" sz="3200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  06.09.1951г.</a:t>
            </a:r>
          </a:p>
          <a:p>
            <a:pPr>
              <a:buClrTx/>
              <a:buSzPct val="90000"/>
              <a:buFont typeface="Courier New" panose="02070309020205020404" pitchFamily="49" charset="0"/>
              <a:buChar char="o"/>
            </a:pPr>
            <a:r>
              <a:rPr lang="ru-RU" sz="3200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Педагогічний</a:t>
            </a:r>
            <a:r>
              <a:rPr lang="ru-RU" sz="3200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 стаж – 49 </a:t>
            </a:r>
            <a:r>
              <a:rPr lang="ru-RU" sz="3200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років</a:t>
            </a:r>
            <a:endParaRPr lang="ru-RU" sz="3200" dirty="0" smtClean="0">
              <a:ln>
                <a:solidFill>
                  <a:srgbClr val="22871D"/>
                </a:solidFill>
              </a:ln>
              <a:solidFill>
                <a:srgbClr val="22871D"/>
              </a:solidFill>
            </a:endParaRPr>
          </a:p>
          <a:p>
            <a:pPr>
              <a:buClr>
                <a:srgbClr val="22871D"/>
              </a:buClr>
              <a:buSzPct val="90000"/>
              <a:buFont typeface="Courier New" panose="02070309020205020404" pitchFamily="49" charset="0"/>
              <a:buChar char="o"/>
            </a:pPr>
            <a:r>
              <a:rPr lang="ru-RU" sz="3200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Кваліфікаційна</a:t>
            </a:r>
            <a:r>
              <a:rPr lang="ru-RU" sz="3200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 </a:t>
            </a:r>
            <a:r>
              <a:rPr lang="ru-RU" sz="3200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категорія</a:t>
            </a:r>
            <a:r>
              <a:rPr lang="ru-RU" sz="3200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 – </a:t>
            </a:r>
            <a:r>
              <a:rPr lang="en-US" sz="3200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I</a:t>
            </a:r>
            <a:endParaRPr lang="ru-RU" sz="3200" dirty="0" smtClean="0">
              <a:ln>
                <a:solidFill>
                  <a:srgbClr val="22871D"/>
                </a:solidFill>
              </a:ln>
              <a:solidFill>
                <a:srgbClr val="22871D"/>
              </a:solidFill>
            </a:endParaRPr>
          </a:p>
          <a:p>
            <a:pPr>
              <a:buClr>
                <a:srgbClr val="22871D"/>
              </a:buClr>
              <a:buSzPct val="90000"/>
              <a:buFont typeface="Courier New" panose="02070309020205020404" pitchFamily="49" charset="0"/>
              <a:buChar char="o"/>
            </a:pPr>
            <a:r>
              <a:rPr lang="ru-RU" sz="3200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 </a:t>
            </a:r>
            <a:r>
              <a:rPr lang="ru-RU" sz="3200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Освіта</a:t>
            </a:r>
            <a:r>
              <a:rPr lang="ru-RU" sz="3200" dirty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 </a:t>
            </a:r>
            <a:r>
              <a:rPr lang="ru-RU" sz="3200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– </a:t>
            </a:r>
            <a:r>
              <a:rPr lang="ru-RU" sz="3200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вища</a:t>
            </a:r>
            <a:r>
              <a:rPr lang="ru-RU" sz="3200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824" y="358306"/>
            <a:ext cx="7467600" cy="76643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Правила Ф у т б о л у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1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64088" y="1483050"/>
            <a:ext cx="3357586" cy="4120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67544" y="1468566"/>
            <a:ext cx="3357586" cy="4120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52"/>
            <a:ext cx="9144001" cy="68770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912" y="348884"/>
            <a:ext cx="8572560" cy="631844"/>
          </a:xfrm>
          <a:noFill/>
          <a:ln w="57150">
            <a:solidFill>
              <a:schemeClr val="bg1"/>
            </a:solidFill>
          </a:ln>
          <a:scene3d>
            <a:camera prst="orthographicFront"/>
            <a:lightRig rig="flat" dir="t">
              <a:rot lat="0" lon="0" rev="18900000"/>
            </a:lightRig>
          </a:scene3d>
          <a:sp3d>
            <a:bevelT/>
          </a:sp3d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ПРАВИЛО </a:t>
            </a:r>
            <a: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1. ПОЛЕ ДЛЯ ГРИ</a:t>
            </a:r>
            <a:endParaRPr lang="ru-RU" b="1" cap="none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95536" y="837388"/>
            <a:ext cx="4229104" cy="592933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ru-RU" b="1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900" b="1" u="sng" dirty="0" err="1" smtClean="0">
                <a:solidFill>
                  <a:schemeClr val="bg1"/>
                </a:solidFill>
                <a:latin typeface="Times New Roman" pitchFamily="18" charset="0"/>
              </a:rPr>
              <a:t>Розм</a:t>
            </a:r>
            <a:r>
              <a:rPr lang="uk-UA" sz="2900" b="1" u="sng" dirty="0" err="1" smtClean="0">
                <a:solidFill>
                  <a:schemeClr val="bg1"/>
                </a:solidFill>
                <a:latin typeface="Times New Roman" pitchFamily="18" charset="0"/>
              </a:rPr>
              <a:t>іри</a:t>
            </a:r>
            <a:endParaRPr lang="ru-RU" sz="2900" b="1" u="sng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Поле для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гри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має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форму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прямокутника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Довжина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: минимум 90 м (100 ярдов) – максимум 120 м (130 ярдов)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Ширина: минимум 45 м (50 ярдов) – максимум 90 м (100 ярдов)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Міжнародні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матчи: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Довжина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: минимум 100 м (110 ярдов) – максимум 110 м (120 ярдов)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Ширина: минимум 64 м (70 ярдов) – максимум 75 м (80 ярдов)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900" b="1" u="sng" dirty="0" err="1" smtClean="0">
                <a:solidFill>
                  <a:schemeClr val="bg1"/>
                </a:solidFill>
                <a:latin typeface="Times New Roman" pitchFamily="18" charset="0"/>
              </a:rPr>
              <a:t>Розмітка</a:t>
            </a:r>
            <a:endParaRPr lang="ru-RU" sz="2900" b="1" u="sng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Розмітка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поля для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гри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проводиться за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допомогою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ліній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Ці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лінії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входять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в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площину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, яку вони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обмежують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Дві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довгі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лінії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що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обмежують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поле для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гри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називаються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бічними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дві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короткі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лініями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воріт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Ширина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кожної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лінії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не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перевищує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12 см (5дюймів).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Поле для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гри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ділиться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на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дві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половини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за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допомогою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середньої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лінії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Посередині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середньої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лінії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робиться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відмітка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центра поля.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Навколо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неї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проводиться коло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радіусом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 9,15 м (10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</a:rPr>
              <a:t>ярдів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).</a:t>
            </a:r>
          </a:p>
          <a:p>
            <a:endParaRPr lang="ru-RU" dirty="0"/>
          </a:p>
        </p:txBody>
      </p:sp>
      <p:pic>
        <p:nvPicPr>
          <p:cNvPr id="1026" name="Picture 2" descr="C:\Users\Зинаида\Desktop\Football_pitch_metric_ru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962559" y="1711722"/>
            <a:ext cx="5829300" cy="4371975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52"/>
            <a:ext cx="9144001" cy="68770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572560" cy="631844"/>
          </a:xfrm>
          <a:noFill/>
          <a:ln w="57150">
            <a:solidFill>
              <a:schemeClr val="bg1"/>
            </a:solidFill>
          </a:ln>
          <a:scene3d>
            <a:camera prst="orthographicFront"/>
            <a:lightRig rig="flat" dir="t">
              <a:rot lat="0" lon="0" rev="18900000"/>
            </a:lightRig>
          </a:scene3d>
          <a:sp3d>
            <a:bevelT/>
          </a:sp3d>
        </p:spPr>
        <p:txBody>
          <a:bodyPr>
            <a:normAutofit/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ПРАВИЛО</a:t>
            </a:r>
            <a: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 2. М'ЯЧ </a:t>
            </a:r>
            <a:endParaRPr lang="ru-RU" sz="3200" b="1" cap="none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463894" y="1000108"/>
            <a:ext cx="4500594" cy="585789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/>
              <a:t>     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u="sng" dirty="0" err="1" smtClean="0">
                <a:solidFill>
                  <a:schemeClr val="bg1"/>
                </a:solidFill>
              </a:rPr>
              <a:t>Якість</a:t>
            </a:r>
            <a:r>
              <a:rPr lang="ru-RU" b="1" u="sng" dirty="0" smtClean="0">
                <a:solidFill>
                  <a:schemeClr val="bg1"/>
                </a:solidFill>
              </a:rPr>
              <a:t> і </a:t>
            </a:r>
            <a:r>
              <a:rPr lang="ru-RU" b="1" u="sng" dirty="0" err="1" smtClean="0">
                <a:solidFill>
                  <a:schemeClr val="bg1"/>
                </a:solidFill>
              </a:rPr>
              <a:t>параметри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Мяч: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- </a:t>
            </a:r>
            <a:r>
              <a:rPr lang="ru-RU" b="1" dirty="0" err="1" smtClean="0">
                <a:solidFill>
                  <a:schemeClr val="bg1"/>
                </a:solidFill>
              </a:rPr>
              <a:t>має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сферичну</a:t>
            </a:r>
            <a:r>
              <a:rPr lang="ru-RU" b="1" dirty="0" smtClean="0">
                <a:solidFill>
                  <a:schemeClr val="bg1"/>
                </a:solidFill>
              </a:rPr>
              <a:t> форму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- </a:t>
            </a:r>
            <a:r>
              <a:rPr lang="ru-RU" b="1" dirty="0" err="1" smtClean="0">
                <a:solidFill>
                  <a:schemeClr val="bg1"/>
                </a:solidFill>
              </a:rPr>
              <a:t>виготовлений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шкіри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ябо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іншого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придатного</a:t>
            </a:r>
            <a:r>
              <a:rPr lang="ru-RU" b="1" dirty="0" smtClean="0">
                <a:solidFill>
                  <a:schemeClr val="bg1"/>
                </a:solidFill>
              </a:rPr>
              <a:t> для </a:t>
            </a:r>
            <a:r>
              <a:rPr lang="ru-RU" b="1" dirty="0" err="1" smtClean="0">
                <a:solidFill>
                  <a:schemeClr val="bg1"/>
                </a:solidFill>
              </a:rPr>
              <a:t>цих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цілей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матеріалу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- </a:t>
            </a:r>
            <a:r>
              <a:rPr lang="ru-RU" b="1" dirty="0" err="1" smtClean="0">
                <a:solidFill>
                  <a:schemeClr val="bg1"/>
                </a:solidFill>
              </a:rPr>
              <a:t>має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довжину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окружності</a:t>
            </a:r>
            <a:r>
              <a:rPr lang="ru-RU" b="1" dirty="0" smtClean="0">
                <a:solidFill>
                  <a:schemeClr val="bg1"/>
                </a:solidFill>
              </a:rPr>
              <a:t> не </a:t>
            </a:r>
            <a:r>
              <a:rPr lang="ru-RU" b="1" dirty="0" err="1" smtClean="0">
                <a:solidFill>
                  <a:schemeClr val="bg1"/>
                </a:solidFill>
              </a:rPr>
              <a:t>більше</a:t>
            </a:r>
            <a:r>
              <a:rPr lang="ru-RU" b="1" dirty="0" smtClean="0">
                <a:solidFill>
                  <a:schemeClr val="bg1"/>
                </a:solidFill>
              </a:rPr>
              <a:t> 70 см (28 </a:t>
            </a:r>
            <a:r>
              <a:rPr lang="ru-RU" b="1" dirty="0" err="1" smtClean="0">
                <a:solidFill>
                  <a:schemeClr val="bg1"/>
                </a:solidFill>
              </a:rPr>
              <a:t>дюймів</a:t>
            </a:r>
            <a:r>
              <a:rPr lang="ru-RU" b="1" dirty="0" smtClean="0">
                <a:solidFill>
                  <a:schemeClr val="bg1"/>
                </a:solidFill>
              </a:rPr>
              <a:t>) і не </a:t>
            </a:r>
            <a:r>
              <a:rPr lang="ru-RU" b="1" dirty="0" err="1" smtClean="0">
                <a:solidFill>
                  <a:schemeClr val="bg1"/>
                </a:solidFill>
              </a:rPr>
              <a:t>менше</a:t>
            </a:r>
            <a:r>
              <a:rPr lang="ru-RU" b="1" dirty="0" smtClean="0">
                <a:solidFill>
                  <a:schemeClr val="bg1"/>
                </a:solidFill>
              </a:rPr>
              <a:t> 68 см (27 </a:t>
            </a:r>
            <a:r>
              <a:rPr lang="ru-RU" b="1" dirty="0" err="1" smtClean="0">
                <a:solidFill>
                  <a:schemeClr val="bg1"/>
                </a:solidFill>
              </a:rPr>
              <a:t>дюймів</a:t>
            </a:r>
            <a:r>
              <a:rPr lang="ru-RU" b="1" dirty="0" smtClean="0">
                <a:solidFill>
                  <a:schemeClr val="bg1"/>
                </a:solidFill>
              </a:rPr>
              <a:t>)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- на момент початку матчу </a:t>
            </a:r>
            <a:r>
              <a:rPr lang="ru-RU" b="1" dirty="0" err="1" smtClean="0">
                <a:solidFill>
                  <a:schemeClr val="bg1"/>
                </a:solidFill>
              </a:rPr>
              <a:t>важить</a:t>
            </a:r>
            <a:r>
              <a:rPr lang="ru-RU" b="1" dirty="0" smtClean="0">
                <a:solidFill>
                  <a:schemeClr val="bg1"/>
                </a:solidFill>
              </a:rPr>
              <a:t> не </a:t>
            </a:r>
            <a:r>
              <a:rPr lang="ru-RU" b="1" dirty="0" err="1" smtClean="0">
                <a:solidFill>
                  <a:schemeClr val="bg1"/>
                </a:solidFill>
              </a:rPr>
              <a:t>більше</a:t>
            </a:r>
            <a:r>
              <a:rPr lang="ru-RU" b="1" dirty="0" smtClean="0">
                <a:solidFill>
                  <a:schemeClr val="bg1"/>
                </a:solidFill>
              </a:rPr>
              <a:t> 450 г (16 </a:t>
            </a:r>
            <a:r>
              <a:rPr lang="ru-RU" b="1" dirty="0" err="1" smtClean="0">
                <a:solidFill>
                  <a:schemeClr val="bg1"/>
                </a:solidFill>
              </a:rPr>
              <a:t>унцій</a:t>
            </a:r>
            <a:r>
              <a:rPr lang="ru-RU" b="1" dirty="0" smtClean="0">
                <a:solidFill>
                  <a:schemeClr val="bg1"/>
                </a:solidFill>
              </a:rPr>
              <a:t>) и не </a:t>
            </a:r>
            <a:r>
              <a:rPr lang="ru-RU" b="1" dirty="0" err="1" smtClean="0">
                <a:solidFill>
                  <a:schemeClr val="bg1"/>
                </a:solidFill>
              </a:rPr>
              <a:t>менше</a:t>
            </a:r>
            <a:r>
              <a:rPr lang="ru-RU" b="1" dirty="0" smtClean="0">
                <a:solidFill>
                  <a:schemeClr val="bg1"/>
                </a:solidFill>
              </a:rPr>
              <a:t> 410 г (14 </a:t>
            </a:r>
            <a:r>
              <a:rPr lang="ru-RU" b="1" dirty="0" err="1" smtClean="0">
                <a:solidFill>
                  <a:schemeClr val="bg1"/>
                </a:solidFill>
              </a:rPr>
              <a:t>унцій</a:t>
            </a:r>
            <a:r>
              <a:rPr lang="ru-RU" b="1" dirty="0" smtClean="0">
                <a:solidFill>
                  <a:schemeClr val="bg1"/>
                </a:solidFill>
              </a:rPr>
              <a:t>)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- </a:t>
            </a:r>
            <a:r>
              <a:rPr lang="ru-RU" b="1" dirty="0" err="1" smtClean="0">
                <a:solidFill>
                  <a:schemeClr val="bg1"/>
                </a:solidFill>
              </a:rPr>
              <a:t>має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тиск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що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дорівнює</a:t>
            </a:r>
            <a:r>
              <a:rPr lang="ru-RU" b="1" dirty="0" smtClean="0">
                <a:solidFill>
                  <a:schemeClr val="bg1"/>
                </a:solidFill>
              </a:rPr>
              <a:t> 0,6 -1,1 </a:t>
            </a:r>
            <a:r>
              <a:rPr lang="ru-RU" b="1" dirty="0" err="1" smtClean="0">
                <a:solidFill>
                  <a:schemeClr val="bg1"/>
                </a:solidFill>
              </a:rPr>
              <a:t>атмосфери</a:t>
            </a:r>
            <a:r>
              <a:rPr lang="ru-RU" b="1" dirty="0" smtClean="0">
                <a:solidFill>
                  <a:schemeClr val="bg1"/>
                </a:solidFill>
              </a:rPr>
              <a:t> (600 – 1100 г/кв. см) на </a:t>
            </a:r>
            <a:r>
              <a:rPr lang="ru-RU" b="1" dirty="0" err="1" smtClean="0">
                <a:solidFill>
                  <a:schemeClr val="bg1"/>
                </a:solidFill>
              </a:rPr>
              <a:t>рівні</a:t>
            </a:r>
            <a:r>
              <a:rPr lang="ru-RU" b="1" dirty="0" smtClean="0">
                <a:solidFill>
                  <a:schemeClr val="bg1"/>
                </a:solidFill>
              </a:rPr>
              <a:t> моря (</a:t>
            </a:r>
            <a:r>
              <a:rPr lang="ru-RU" b="1" dirty="0" err="1" smtClean="0">
                <a:solidFill>
                  <a:schemeClr val="bg1"/>
                </a:solidFill>
              </a:rPr>
              <a:t>від</a:t>
            </a:r>
            <a:r>
              <a:rPr lang="ru-RU" b="1" dirty="0" smtClean="0">
                <a:solidFill>
                  <a:schemeClr val="bg1"/>
                </a:solidFill>
              </a:rPr>
              <a:t> 8,5 фунта/кв. дюйм до 15,6 фунта/кв. дюйм)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b="1" u="sng" dirty="0" err="1" smtClean="0">
                <a:solidFill>
                  <a:schemeClr val="bg1"/>
                </a:solidFill>
              </a:rPr>
              <a:t>Заміна</a:t>
            </a:r>
            <a:r>
              <a:rPr lang="ru-RU" b="1" u="sng" dirty="0" smtClean="0">
                <a:solidFill>
                  <a:schemeClr val="bg1"/>
                </a:solidFill>
              </a:rPr>
              <a:t> </a:t>
            </a:r>
            <a:r>
              <a:rPr lang="ru-RU" b="1" u="sng" dirty="0" err="1" smtClean="0">
                <a:solidFill>
                  <a:schemeClr val="bg1"/>
                </a:solidFill>
              </a:rPr>
              <a:t>пошкодженого</a:t>
            </a:r>
            <a:r>
              <a:rPr lang="ru-RU" b="1" u="sng" dirty="0" smtClean="0">
                <a:solidFill>
                  <a:schemeClr val="bg1"/>
                </a:solidFill>
              </a:rPr>
              <a:t> мяча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Якщо</a:t>
            </a:r>
            <a:r>
              <a:rPr lang="ru-RU" b="1" dirty="0" smtClean="0">
                <a:solidFill>
                  <a:schemeClr val="bg1"/>
                </a:solidFill>
              </a:rPr>
              <a:t> мяч </a:t>
            </a:r>
            <a:r>
              <a:rPr lang="ru-RU" b="1" dirty="0" err="1" smtClean="0">
                <a:solidFill>
                  <a:schemeClr val="bg1"/>
                </a:solidFill>
              </a:rPr>
              <a:t>під</a:t>
            </a:r>
            <a:r>
              <a:rPr lang="ru-RU" b="1" dirty="0" smtClean="0">
                <a:solidFill>
                  <a:schemeClr val="bg1"/>
                </a:solidFill>
              </a:rPr>
              <a:t> час </a:t>
            </a:r>
            <a:r>
              <a:rPr lang="ru-RU" b="1" dirty="0" err="1" smtClean="0">
                <a:solidFill>
                  <a:schemeClr val="bg1"/>
                </a:solidFill>
              </a:rPr>
              <a:t>гри</a:t>
            </a:r>
            <a:r>
              <a:rPr lang="ru-RU" b="1" dirty="0" smtClean="0">
                <a:solidFill>
                  <a:schemeClr val="bg1"/>
                </a:solidFill>
              </a:rPr>
              <a:t> лопнув </a:t>
            </a:r>
            <a:r>
              <a:rPr lang="ru-RU" b="1" dirty="0" err="1" smtClean="0">
                <a:solidFill>
                  <a:schemeClr val="bg1"/>
                </a:solidFill>
              </a:rPr>
              <a:t>чи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отримав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пошкодження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- </a:t>
            </a:r>
            <a:r>
              <a:rPr lang="ru-RU" b="1" dirty="0" err="1" smtClean="0">
                <a:solidFill>
                  <a:schemeClr val="bg1"/>
                </a:solidFill>
              </a:rPr>
              <a:t>гра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зупиняється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- </a:t>
            </a:r>
            <a:r>
              <a:rPr lang="ru-RU" b="1" dirty="0" err="1" smtClean="0">
                <a:solidFill>
                  <a:schemeClr val="bg1"/>
                </a:solidFill>
              </a:rPr>
              <a:t>гра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поновлюється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запасним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мячем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з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розіграшу</a:t>
            </a:r>
            <a:r>
              <a:rPr lang="ru-RU" b="1" dirty="0" smtClean="0">
                <a:solidFill>
                  <a:schemeClr val="bg1"/>
                </a:solidFill>
              </a:rPr>
              <a:t> "</a:t>
            </a:r>
            <a:r>
              <a:rPr lang="ru-RU" b="1" dirty="0" err="1" smtClean="0">
                <a:solidFill>
                  <a:schemeClr val="bg1"/>
                </a:solidFill>
              </a:rPr>
              <a:t>спірного</a:t>
            </a:r>
            <a:r>
              <a:rPr lang="ru-RU" b="1" dirty="0" smtClean="0">
                <a:solidFill>
                  <a:schemeClr val="bg1"/>
                </a:solidFill>
              </a:rPr>
              <a:t> мяча" в тому </a:t>
            </a:r>
            <a:r>
              <a:rPr lang="ru-RU" b="1" dirty="0" err="1" smtClean="0">
                <a:solidFill>
                  <a:schemeClr val="bg1"/>
                </a:solidFill>
              </a:rPr>
              <a:t>місці</a:t>
            </a:r>
            <a:r>
              <a:rPr lang="ru-RU" b="1" dirty="0" smtClean="0">
                <a:solidFill>
                  <a:schemeClr val="bg1"/>
                </a:solidFill>
              </a:rPr>
              <a:t>, де мяч </a:t>
            </a:r>
            <a:r>
              <a:rPr lang="ru-RU" b="1" dirty="0" err="1" smtClean="0">
                <a:solidFill>
                  <a:schemeClr val="bg1"/>
                </a:solidFill>
              </a:rPr>
              <a:t>прийшов</a:t>
            </a:r>
            <a:r>
              <a:rPr lang="ru-RU" b="1" dirty="0" smtClean="0">
                <a:solidFill>
                  <a:schemeClr val="bg1"/>
                </a:solidFill>
              </a:rPr>
              <a:t> в </a:t>
            </a:r>
            <a:r>
              <a:rPr lang="ru-RU" b="1" dirty="0" err="1" smtClean="0">
                <a:solidFill>
                  <a:schemeClr val="bg1"/>
                </a:solidFill>
              </a:rPr>
              <a:t>непридатний</a:t>
            </a:r>
            <a:r>
              <a:rPr lang="ru-RU" b="1" dirty="0" smtClean="0">
                <a:solidFill>
                  <a:schemeClr val="bg1"/>
                </a:solidFill>
              </a:rPr>
              <a:t> стан.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Якщо</a:t>
            </a:r>
            <a:r>
              <a:rPr lang="ru-RU" b="1" dirty="0" smtClean="0">
                <a:solidFill>
                  <a:schemeClr val="bg1"/>
                </a:solidFill>
              </a:rPr>
              <a:t> мяч </a:t>
            </a:r>
            <a:r>
              <a:rPr lang="ru-RU" b="1" dirty="0" err="1" smtClean="0">
                <a:solidFill>
                  <a:schemeClr val="bg1"/>
                </a:solidFill>
              </a:rPr>
              <a:t>лопається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або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отримує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пошкодження</a:t>
            </a:r>
            <a:r>
              <a:rPr lang="ru-RU" b="1" dirty="0" smtClean="0">
                <a:solidFill>
                  <a:schemeClr val="bg1"/>
                </a:solidFill>
              </a:rPr>
              <a:t> в момент, коли </a:t>
            </a:r>
            <a:r>
              <a:rPr lang="ru-RU" b="1" dirty="0" err="1" smtClean="0">
                <a:solidFill>
                  <a:schemeClr val="bg1"/>
                </a:solidFill>
              </a:rPr>
              <a:t>він</a:t>
            </a:r>
            <a:r>
              <a:rPr lang="ru-RU" b="1" dirty="0" smtClean="0">
                <a:solidFill>
                  <a:schemeClr val="bg1"/>
                </a:solidFill>
              </a:rPr>
              <a:t> не </a:t>
            </a:r>
            <a:r>
              <a:rPr lang="ru-RU" b="1" dirty="0" err="1" smtClean="0">
                <a:solidFill>
                  <a:schemeClr val="bg1"/>
                </a:solidFill>
              </a:rPr>
              <a:t>був</a:t>
            </a:r>
            <a:r>
              <a:rPr lang="ru-RU" b="1" dirty="0" smtClean="0">
                <a:solidFill>
                  <a:schemeClr val="bg1"/>
                </a:solidFill>
              </a:rPr>
              <a:t> в </a:t>
            </a:r>
            <a:r>
              <a:rPr lang="ru-RU" b="1" dirty="0" err="1" smtClean="0">
                <a:solidFill>
                  <a:schemeClr val="bg1"/>
                </a:solidFill>
              </a:rPr>
              <a:t>грі</a:t>
            </a:r>
            <a:r>
              <a:rPr lang="ru-RU" b="1" dirty="0" smtClean="0">
                <a:solidFill>
                  <a:schemeClr val="bg1"/>
                </a:solidFill>
              </a:rPr>
              <a:t> – при початковому </a:t>
            </a:r>
            <a:r>
              <a:rPr lang="ru-RU" b="1" dirty="0" err="1" smtClean="0">
                <a:solidFill>
                  <a:schemeClr val="bg1"/>
                </a:solidFill>
              </a:rPr>
              <a:t>ударі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ударі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від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воріт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кутовому</a:t>
            </a:r>
            <a:r>
              <a:rPr lang="ru-RU" b="1" dirty="0" smtClean="0">
                <a:solidFill>
                  <a:schemeClr val="bg1"/>
                </a:solidFill>
              </a:rPr>
              <a:t>, штрафном, </a:t>
            </a:r>
            <a:r>
              <a:rPr lang="ru-RU" b="1" dirty="0" err="1" smtClean="0">
                <a:solidFill>
                  <a:schemeClr val="bg1"/>
                </a:solidFill>
              </a:rPr>
              <a:t>вільному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ударі</a:t>
            </a:r>
            <a:r>
              <a:rPr lang="ru-RU" b="1" dirty="0" smtClean="0"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</a:rPr>
              <a:t>ударі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з</a:t>
            </a:r>
            <a:r>
              <a:rPr lang="ru-RU" b="1" dirty="0" smtClean="0">
                <a:solidFill>
                  <a:schemeClr val="bg1"/>
                </a:solidFill>
              </a:rPr>
              <a:t> 11-метрової </a:t>
            </a:r>
            <a:r>
              <a:rPr lang="ru-RU" b="1" dirty="0" err="1" smtClean="0">
                <a:solidFill>
                  <a:schemeClr val="bg1"/>
                </a:solidFill>
              </a:rPr>
              <a:t>позначки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або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вкидання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- </a:t>
            </a:r>
            <a:r>
              <a:rPr lang="ru-RU" b="1" dirty="0" err="1" smtClean="0">
                <a:solidFill>
                  <a:schemeClr val="bg1"/>
                </a:solidFill>
              </a:rPr>
              <a:t>гра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поновлюється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відповідним</a:t>
            </a:r>
            <a:r>
              <a:rPr lang="ru-RU" b="1" dirty="0" smtClean="0">
                <a:solidFill>
                  <a:schemeClr val="bg1"/>
                </a:solidFill>
              </a:rPr>
              <a:t> чином.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Мяч </a:t>
            </a:r>
            <a:r>
              <a:rPr lang="ru-RU" b="1" dirty="0" err="1" smtClean="0">
                <a:solidFill>
                  <a:schemeClr val="bg1"/>
                </a:solidFill>
              </a:rPr>
              <a:t>може</a:t>
            </a:r>
            <a:r>
              <a:rPr lang="ru-RU" b="1" dirty="0" smtClean="0">
                <a:solidFill>
                  <a:schemeClr val="bg1"/>
                </a:solidFill>
              </a:rPr>
              <a:t> бути </a:t>
            </a:r>
            <a:r>
              <a:rPr lang="ru-RU" b="1" dirty="0" err="1" smtClean="0">
                <a:solidFill>
                  <a:schemeClr val="bg1"/>
                </a:solidFill>
              </a:rPr>
              <a:t>замінений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під</a:t>
            </a:r>
            <a:r>
              <a:rPr lang="ru-RU" b="1" dirty="0" smtClean="0">
                <a:solidFill>
                  <a:schemeClr val="bg1"/>
                </a:solidFill>
              </a:rPr>
              <a:t> час </a:t>
            </a:r>
            <a:r>
              <a:rPr lang="ru-RU" b="1" dirty="0" err="1" smtClean="0">
                <a:solidFill>
                  <a:schemeClr val="bg1"/>
                </a:solidFill>
              </a:rPr>
              <a:t>гри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тільки</a:t>
            </a:r>
            <a:r>
              <a:rPr lang="ru-RU" b="1" dirty="0" smtClean="0">
                <a:solidFill>
                  <a:schemeClr val="bg1"/>
                </a:solidFill>
              </a:rPr>
              <a:t> за </a:t>
            </a:r>
            <a:r>
              <a:rPr lang="ru-RU" b="1" dirty="0" err="1" smtClean="0">
                <a:solidFill>
                  <a:schemeClr val="bg1"/>
                </a:solidFill>
              </a:rPr>
              <a:t>вказівкою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судді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Зинаида\Desktop\flomar_Football_(soccer)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44111"/>
            <a:ext cx="3657600" cy="388417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35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077" y="5877272"/>
            <a:ext cx="9180512" cy="648072"/>
          </a:xfrm>
          <a:solidFill>
            <a:schemeClr val="bg1"/>
          </a:solidFill>
        </p:spPr>
        <p:txBody>
          <a:bodyPr>
            <a:prstTxWarp prst="textWave1">
              <a:avLst/>
            </a:prstTxWarp>
            <a:normAutofit/>
          </a:bodyPr>
          <a:lstStyle/>
          <a:p>
            <a:pPr algn="ctr"/>
            <a:r>
              <a:rPr lang="ru-RU" sz="2600" b="1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</a:rPr>
              <a:t>Техніка</a:t>
            </a:r>
            <a:r>
              <a:rPr lang="ru-RU" sz="26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ru-RU" sz="2600" b="1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</a:rPr>
              <a:t>стрибка</a:t>
            </a:r>
            <a:r>
              <a:rPr lang="ru-RU" sz="26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</a:rPr>
              <a:t> в </a:t>
            </a:r>
            <a:r>
              <a:rPr lang="ru-RU" sz="2600" b="1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</a:rPr>
              <a:t>довжину</a:t>
            </a:r>
            <a:r>
              <a:rPr lang="ru-RU" sz="26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ru-RU" sz="26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</a:rPr>
              <a:t>з</a:t>
            </a:r>
            <a:r>
              <a:rPr lang="ru-RU" sz="26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ru-RU" sz="2600" b="1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</a:rPr>
              <a:t>розбігу</a:t>
            </a:r>
            <a:r>
              <a:rPr lang="ru-RU" sz="26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</a:rPr>
              <a:t> способом «</a:t>
            </a:r>
            <a:r>
              <a:rPr lang="ru-RU" sz="2600" b="1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</a:rPr>
              <a:t>зігнувши</a:t>
            </a:r>
            <a:r>
              <a:rPr lang="ru-RU" sz="26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</a:rPr>
              <a:t> ноги»</a:t>
            </a:r>
            <a:endParaRPr lang="ru-RU" sz="26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advClick="0" advTm="2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712968" cy="646349"/>
          </a:xfr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+mn-lt"/>
              </a:rPr>
            </a:br>
            <a:r>
              <a:rPr lang="ru-RU" sz="4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+mn-lt"/>
              </a:rPr>
            </a:b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Фази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стрибка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:  </a:t>
            </a:r>
            <a:r>
              <a:rPr lang="ru-RU" sz="4000" dirty="0" err="1">
                <a:solidFill>
                  <a:schemeClr val="bg1"/>
                </a:solidFill>
                <a:latin typeface="+mn-lt"/>
              </a:rPr>
              <a:t>В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ідштовхування</a:t>
            </a:r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412776"/>
            <a:ext cx="9144000" cy="1225859"/>
          </a:xfrm>
        </p:spPr>
        <p:txBody>
          <a:bodyPr>
            <a:noAutofit/>
          </a:bodyPr>
          <a:lstStyle/>
          <a:p>
            <a:pPr marL="0" indent="0" algn="ctr">
              <a:buClr>
                <a:schemeClr val="bg1"/>
              </a:buClr>
              <a:buSzPct val="100000"/>
              <a:buNone/>
            </a:pPr>
            <a:r>
              <a:rPr lang="ru-RU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Закінчуючи</a:t>
            </a:r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відштовхування</a:t>
            </a:r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, </a:t>
            </a:r>
          </a:p>
          <a:p>
            <a:pPr marL="0" indent="0" algn="ctr">
              <a:buClr>
                <a:schemeClr val="bg1"/>
              </a:buClr>
              <a:buSzPct val="100000"/>
              <a:buNone/>
            </a:pPr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стрибун</a:t>
            </a:r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повністю</a:t>
            </a:r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розгинає</a:t>
            </a:r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поштовхову</a:t>
            </a:r>
            <a:r>
              <a:rPr lang="ru-RU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ногу.</a:t>
            </a:r>
          </a:p>
        </p:txBody>
      </p:sp>
      <p:pic>
        <p:nvPicPr>
          <p:cNvPr id="4" name="Picture 2" descr="C:\Users\111\Desktop\презентации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60" y="2780928"/>
            <a:ext cx="7858180" cy="3804753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48680"/>
            <a:ext cx="8686800" cy="665742"/>
          </a:xfr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+mn-lt"/>
              </a:rPr>
            </a:br>
            <a:r>
              <a:rPr lang="ru-RU" sz="40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+mn-lt"/>
              </a:rPr>
            </a:br>
            <a:r>
              <a:rPr lang="ru-RU" sz="40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+mn-lt"/>
              </a:rPr>
            </a:br>
            <a:r>
              <a:rPr lang="ru-RU" sz="40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+mn-lt"/>
              </a:rPr>
            </a:br>
            <a:r>
              <a:rPr lang="ru-RU" sz="40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+mn-lt"/>
              </a:rPr>
            </a:br>
            <a:r>
              <a:rPr lang="ru-RU" sz="40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+mn-lt"/>
              </a:rPr>
            </a:br>
            <a:r>
              <a:rPr lang="ru-RU" sz="40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+mn-lt"/>
              </a:rPr>
            </a:br>
            <a:r>
              <a:rPr lang="ru-RU" sz="40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+mn-lt"/>
              </a:rPr>
            </a:br>
            <a:r>
              <a:rPr lang="ru-RU" sz="40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+mn-lt"/>
              </a:rPr>
            </a:br>
            <a:r>
              <a:rPr lang="ru-RU" sz="40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+mn-lt"/>
              </a:rPr>
            </a:br>
            <a:r>
              <a:rPr lang="ru-RU" sz="40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+mn-lt"/>
              </a:rPr>
            </a:br>
            <a:r>
              <a:rPr lang="ru-RU" sz="40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+mn-lt"/>
              </a:rPr>
            </a:br>
            <a:r>
              <a:rPr lang="ru-RU" sz="40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+mn-lt"/>
              </a:rPr>
            </a:br>
            <a:r>
              <a:rPr lang="ru-RU" sz="4000" dirty="0" err="1">
                <a:solidFill>
                  <a:schemeClr val="bg1"/>
                </a:solidFill>
                <a:latin typeface="+mn-lt"/>
              </a:rPr>
              <a:t>Фази</a:t>
            </a:r>
            <a:r>
              <a:rPr lang="ru-RU" sz="40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+mn-lt"/>
              </a:rPr>
              <a:t>стрибка</a:t>
            </a:r>
            <a:r>
              <a:rPr lang="ru-RU" sz="4000" dirty="0">
                <a:solidFill>
                  <a:schemeClr val="bg1"/>
                </a:solidFill>
                <a:latin typeface="+mn-lt"/>
              </a:rPr>
              <a:t>: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Політ</a:t>
            </a:r>
            <a:endParaRPr lang="ru-RU" sz="40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1429307"/>
            <a:ext cx="8686800" cy="106358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Махова нога, зігнута в коліні, виноситься вперед, руки піднімаються до рівня плечей.</a:t>
            </a:r>
            <a:endParaRPr lang="ru-RU" sz="3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2" descr="C:\Users\111\Desktop\презентации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39" y="2780928"/>
            <a:ext cx="7819893" cy="3786214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80" y="332656"/>
            <a:ext cx="8686800" cy="776602"/>
          </a:xfr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Фази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стрибка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:  </a:t>
            </a:r>
            <a:r>
              <a:rPr lang="ru-RU" sz="4000" dirty="0" err="1">
                <a:solidFill>
                  <a:schemeClr val="bg1"/>
                </a:solidFill>
                <a:latin typeface="+mn-lt"/>
              </a:rPr>
              <a:t>П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оліт</a:t>
            </a:r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28640" y="1109258"/>
            <a:ext cx="8686800" cy="17802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dirty="0" err="1" smtClean="0">
                <a:solidFill>
                  <a:schemeClr val="bg1"/>
                </a:solidFill>
              </a:rPr>
              <a:t>Толчкова</a:t>
            </a:r>
            <a:r>
              <a:rPr lang="uk-UA" sz="2800" dirty="0" smtClean="0">
                <a:solidFill>
                  <a:schemeClr val="bg1"/>
                </a:solidFill>
              </a:rPr>
              <a:t> нога після </a:t>
            </a:r>
            <a:r>
              <a:rPr lang="uk-UA" sz="2800" dirty="0" err="1" smtClean="0">
                <a:solidFill>
                  <a:schemeClr val="bg1"/>
                </a:solidFill>
              </a:rPr>
              <a:t>відшовхування</a:t>
            </a:r>
            <a:r>
              <a:rPr lang="uk-UA" sz="2800" dirty="0" smtClean="0">
                <a:solidFill>
                  <a:schemeClr val="bg1"/>
                </a:solidFill>
              </a:rPr>
              <a:t> деякий час продовжує рух назад за інерцією, потім стрибун підтягує її коліном вперед де знаходиться попереду махової нозі.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111\Desktop\презентаци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6" y="2925352"/>
            <a:ext cx="7584000" cy="3672000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494" y="369507"/>
            <a:ext cx="8686800" cy="683229"/>
          </a:xfr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Фази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стрибка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:  </a:t>
            </a:r>
            <a:r>
              <a:rPr lang="ru-RU" sz="4000" dirty="0" err="1">
                <a:solidFill>
                  <a:schemeClr val="bg1"/>
                </a:solidFill>
                <a:latin typeface="+mn-lt"/>
              </a:rPr>
              <a:t>П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оліт</a:t>
            </a:r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141275"/>
            <a:ext cx="8686800" cy="20717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Відхилене</a:t>
            </a:r>
            <a:r>
              <a:rPr lang="ru-RU" b="1" dirty="0" smtClean="0">
                <a:solidFill>
                  <a:schemeClr val="bg1"/>
                </a:solidFill>
              </a:rPr>
              <a:t> назад на початку </a:t>
            </a:r>
            <a:r>
              <a:rPr lang="ru-RU" b="1" dirty="0" err="1" smtClean="0">
                <a:solidFill>
                  <a:schemeClr val="bg1"/>
                </a:solidFill>
              </a:rPr>
              <a:t>польоту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тулуб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починає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нахилятися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плечима</a:t>
            </a:r>
            <a:r>
              <a:rPr lang="ru-RU" b="1" dirty="0" smtClean="0">
                <a:solidFill>
                  <a:schemeClr val="bg1"/>
                </a:solidFill>
              </a:rPr>
              <a:t> вперед до </a:t>
            </a:r>
            <a:r>
              <a:rPr lang="ru-RU" b="1" dirty="0" err="1" smtClean="0">
                <a:solidFill>
                  <a:schemeClr val="bg1"/>
                </a:solidFill>
              </a:rPr>
              <a:t>ніг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Обидві</a:t>
            </a:r>
            <a:r>
              <a:rPr lang="ru-RU" b="1" dirty="0" smtClean="0">
                <a:solidFill>
                  <a:schemeClr val="bg1"/>
                </a:solidFill>
              </a:rPr>
              <a:t> ноги </a:t>
            </a:r>
            <a:r>
              <a:rPr lang="ru-RU" b="1" dirty="0" err="1" smtClean="0">
                <a:solidFill>
                  <a:schemeClr val="bg1"/>
                </a:solidFill>
              </a:rPr>
              <a:t>наближаються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колінами</a:t>
            </a:r>
            <a:r>
              <a:rPr lang="ru-RU" b="1" dirty="0" smtClean="0">
                <a:solidFill>
                  <a:schemeClr val="bg1"/>
                </a:solidFill>
              </a:rPr>
              <a:t> до грудей, а </a:t>
            </a:r>
            <a:r>
              <a:rPr lang="ru-RU" b="1" dirty="0" err="1" smtClean="0">
                <a:solidFill>
                  <a:schemeClr val="bg1"/>
                </a:solidFill>
              </a:rPr>
              <a:t>гомілки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піднімаються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вгору</a:t>
            </a:r>
            <a:r>
              <a:rPr lang="ru-RU" b="1" dirty="0" smtClean="0">
                <a:solidFill>
                  <a:schemeClr val="bg1"/>
                </a:solidFill>
              </a:rPr>
              <a:t> носками на себе.</a:t>
            </a:r>
          </a:p>
          <a:p>
            <a:endParaRPr lang="ru-RU" dirty="0"/>
          </a:p>
        </p:txBody>
      </p:sp>
      <p:pic>
        <p:nvPicPr>
          <p:cNvPr id="4" name="Picture 2" descr="C:\Users\111\Desktop\презентации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6" y="2996952"/>
            <a:ext cx="7584000" cy="3529124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48680"/>
            <a:ext cx="8686800" cy="636576"/>
          </a:xfr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Фази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стрибка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: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Приземлення</a:t>
            </a:r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351598"/>
            <a:ext cx="8686800" cy="135732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bg1"/>
                </a:solidFill>
              </a:rPr>
              <a:t>До моменту </a:t>
            </a:r>
            <a:r>
              <a:rPr lang="ru-RU" sz="3200" b="1" dirty="0" err="1" smtClean="0">
                <a:solidFill>
                  <a:schemeClr val="bg1"/>
                </a:solidFill>
              </a:rPr>
              <a:t>торкання</a:t>
            </a:r>
            <a:r>
              <a:rPr lang="ru-RU" sz="3200" b="1" dirty="0" smtClean="0">
                <a:solidFill>
                  <a:schemeClr val="bg1"/>
                </a:solidFill>
              </a:rPr>
              <a:t> грунту 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bg1"/>
                </a:solidFill>
              </a:rPr>
              <a:t>ноги </a:t>
            </a:r>
            <a:r>
              <a:rPr lang="ru-RU" sz="3200" b="1" dirty="0" err="1" smtClean="0">
                <a:solidFill>
                  <a:schemeClr val="bg1"/>
                </a:solidFill>
              </a:rPr>
              <a:t>спрямовані</a:t>
            </a:r>
            <a:r>
              <a:rPr lang="ru-RU" sz="3200" b="1" dirty="0" smtClean="0">
                <a:solidFill>
                  <a:schemeClr val="bg1"/>
                </a:solidFill>
              </a:rPr>
              <a:t> вперед, </a:t>
            </a:r>
          </a:p>
          <a:p>
            <a:pPr marL="0" indent="0" algn="ctr">
              <a:buNone/>
            </a:pPr>
            <a:r>
              <a:rPr lang="ru-RU" sz="3200" b="1" dirty="0" err="1" smtClean="0">
                <a:solidFill>
                  <a:schemeClr val="bg1"/>
                </a:solidFill>
              </a:rPr>
              <a:t>тулуб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гранично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нахилений</a:t>
            </a:r>
            <a:r>
              <a:rPr lang="ru-RU" sz="3200" b="1" dirty="0" smtClean="0">
                <a:solidFill>
                  <a:schemeClr val="bg1"/>
                </a:solidFill>
              </a:rPr>
              <a:t> вперед.</a:t>
            </a:r>
          </a:p>
          <a:p>
            <a:endParaRPr lang="ru-RU" dirty="0"/>
          </a:p>
        </p:txBody>
      </p:sp>
      <p:pic>
        <p:nvPicPr>
          <p:cNvPr id="4" name="Picture 2" descr="C:\Users\111\Desktop\презентации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6" y="2852936"/>
            <a:ext cx="7584000" cy="3672000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60648"/>
            <a:ext cx="8401048" cy="656924"/>
          </a:xfrm>
          <a:ln w="76200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Фази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стрибка</a:t>
            </a:r>
            <a:r>
              <a:rPr lang="ru-RU" sz="4000" dirty="0" smtClean="0">
                <a:solidFill>
                  <a:schemeClr val="bg1"/>
                </a:solidFill>
                <a:latin typeface="+mn-lt"/>
              </a:rPr>
              <a:t>: </a:t>
            </a:r>
            <a:r>
              <a:rPr lang="ru-RU" sz="4000" dirty="0" err="1" smtClean="0">
                <a:solidFill>
                  <a:schemeClr val="bg1"/>
                </a:solidFill>
                <a:latin typeface="+mn-lt"/>
              </a:rPr>
              <a:t>Приземлення</a:t>
            </a:r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142984"/>
            <a:ext cx="9144000" cy="207170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sz="3300" b="1" dirty="0" smtClean="0">
                <a:solidFill>
                  <a:schemeClr val="bg1"/>
                </a:solidFill>
              </a:rPr>
              <a:t>У момент торкання </a:t>
            </a:r>
            <a:r>
              <a:rPr lang="uk-UA" sz="3300" b="1" dirty="0" err="1" smtClean="0">
                <a:solidFill>
                  <a:schemeClr val="bg1"/>
                </a:solidFill>
              </a:rPr>
              <a:t>грунту</a:t>
            </a:r>
            <a:r>
              <a:rPr lang="uk-UA" sz="3300" b="1" dirty="0" smtClean="0">
                <a:solidFill>
                  <a:schemeClr val="bg1"/>
                </a:solidFill>
              </a:rPr>
              <a:t> стрибун </a:t>
            </a:r>
          </a:p>
          <a:p>
            <a:pPr marL="0" indent="0" algn="ctr">
              <a:buNone/>
            </a:pPr>
            <a:r>
              <a:rPr lang="uk-UA" sz="3300" b="1" dirty="0" smtClean="0">
                <a:solidFill>
                  <a:schemeClr val="bg1"/>
                </a:solidFill>
              </a:rPr>
              <a:t>згинає ноги в колінах, а щоб не впасти назад, активно посилає руки вперед; </a:t>
            </a:r>
          </a:p>
          <a:p>
            <a:pPr marL="0" indent="0" algn="ctr">
              <a:buNone/>
            </a:pPr>
            <a:r>
              <a:rPr lang="uk-UA" sz="3300" b="1" dirty="0" smtClean="0">
                <a:solidFill>
                  <a:schemeClr val="bg1"/>
                </a:solidFill>
              </a:rPr>
              <a:t>далі, перекочуючись через стопи, </a:t>
            </a:r>
          </a:p>
          <a:p>
            <a:pPr marL="0" indent="0" algn="ctr">
              <a:buNone/>
            </a:pPr>
            <a:r>
              <a:rPr lang="uk-UA" sz="3300" b="1" dirty="0" smtClean="0">
                <a:solidFill>
                  <a:schemeClr val="bg1"/>
                </a:solidFill>
              </a:rPr>
              <a:t>намагається оминути тазом піску.</a:t>
            </a:r>
            <a:endParaRPr lang="ru-RU" sz="3300" b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4" name="Picture 2" descr="C:\Users\111\Desktop\презентации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14686"/>
            <a:ext cx="7143800" cy="3458865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4237"/>
            <a:ext cx="9144000" cy="68437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620688"/>
            <a:ext cx="4720150" cy="956196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i="1" cap="none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І</a:t>
            </a:r>
            <a:r>
              <a:rPr lang="ru-RU" sz="3200" b="1" i="1" cap="none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ванова</a:t>
            </a:r>
            <a:r>
              <a:rPr lang="ru-RU" sz="3200" b="1" i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Валентина </a:t>
            </a:r>
            <a:r>
              <a:rPr lang="ru-RU" sz="3200" b="1" i="1" cap="none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Антонівна</a:t>
            </a:r>
            <a:endParaRPr lang="ru-RU" sz="3200" b="1" i="1" cap="none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395536" y="1703040"/>
            <a:ext cx="5140340" cy="1941984"/>
          </a:xfr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buClr>
                <a:srgbClr val="22871D"/>
              </a:buClr>
            </a:pPr>
            <a:r>
              <a:rPr lang="ru-RU" sz="2600" dirty="0" err="1" smtClean="0">
                <a:solidFill>
                  <a:srgbClr val="22871D"/>
                </a:solidFill>
              </a:rPr>
              <a:t>Курське</a:t>
            </a:r>
            <a:r>
              <a:rPr lang="ru-RU" sz="2600" dirty="0" smtClean="0">
                <a:solidFill>
                  <a:srgbClr val="22871D"/>
                </a:solidFill>
              </a:rPr>
              <a:t> </a:t>
            </a:r>
            <a:r>
              <a:rPr lang="ru-RU" sz="2600" dirty="0" err="1" smtClean="0">
                <a:solidFill>
                  <a:srgbClr val="22871D"/>
                </a:solidFill>
              </a:rPr>
              <a:t>педагогічне</a:t>
            </a:r>
            <a:r>
              <a:rPr lang="ru-RU" sz="2600" dirty="0" smtClean="0">
                <a:solidFill>
                  <a:srgbClr val="22871D"/>
                </a:solidFill>
              </a:rPr>
              <a:t> училище </a:t>
            </a:r>
            <a:r>
              <a:rPr lang="ru-RU" sz="2600" dirty="0" err="1" smtClean="0">
                <a:solidFill>
                  <a:srgbClr val="22871D"/>
                </a:solidFill>
              </a:rPr>
              <a:t>м.Курськ</a:t>
            </a:r>
            <a:endParaRPr lang="ru-RU" sz="2600" dirty="0" smtClean="0">
              <a:solidFill>
                <a:srgbClr val="22871D"/>
              </a:solidFill>
            </a:endParaRPr>
          </a:p>
          <a:p>
            <a:pPr>
              <a:buClr>
                <a:srgbClr val="22871D"/>
              </a:buClr>
            </a:pPr>
            <a:r>
              <a:rPr lang="ru-RU" sz="2600" dirty="0" err="1">
                <a:solidFill>
                  <a:srgbClr val="22871D"/>
                </a:solidFill>
              </a:rPr>
              <a:t>В</a:t>
            </a:r>
            <a:r>
              <a:rPr lang="ru-RU" sz="2600" dirty="0" err="1" smtClean="0">
                <a:solidFill>
                  <a:srgbClr val="22871D"/>
                </a:solidFill>
              </a:rPr>
              <a:t>читель</a:t>
            </a:r>
            <a:r>
              <a:rPr lang="ru-RU" sz="2600" dirty="0" smtClean="0">
                <a:solidFill>
                  <a:srgbClr val="22871D"/>
                </a:solidFill>
              </a:rPr>
              <a:t> </a:t>
            </a:r>
            <a:r>
              <a:rPr lang="ru-RU" sz="2600" dirty="0" err="1" smtClean="0">
                <a:solidFill>
                  <a:srgbClr val="22871D"/>
                </a:solidFill>
              </a:rPr>
              <a:t>фізичного</a:t>
            </a:r>
            <a:r>
              <a:rPr lang="ru-RU" sz="2600" dirty="0" smtClean="0">
                <a:solidFill>
                  <a:srgbClr val="22871D"/>
                </a:solidFill>
              </a:rPr>
              <a:t> </a:t>
            </a:r>
            <a:r>
              <a:rPr lang="ru-RU" sz="2600" dirty="0" err="1" smtClean="0">
                <a:solidFill>
                  <a:srgbClr val="22871D"/>
                </a:solidFill>
              </a:rPr>
              <a:t>виховання</a:t>
            </a:r>
            <a:r>
              <a:rPr lang="ru-RU" sz="2600" dirty="0" smtClean="0">
                <a:solidFill>
                  <a:srgbClr val="22871D"/>
                </a:solidFill>
              </a:rPr>
              <a:t> </a:t>
            </a:r>
            <a:endParaRPr lang="ru-RU" sz="2600" dirty="0">
              <a:solidFill>
                <a:srgbClr val="22871D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1331640" y="1124744"/>
            <a:ext cx="2448272" cy="504056"/>
          </a:xfrm>
          <a:noFill/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lang="ru-RU" sz="3200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1970 </a:t>
            </a:r>
            <a:r>
              <a:rPr lang="ru-RU" sz="3200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рік</a:t>
            </a:r>
            <a:endParaRPr lang="ru-RU" sz="3200" dirty="0">
              <a:ln>
                <a:solidFill>
                  <a:srgbClr val="22871D"/>
                </a:solidFill>
              </a:ln>
              <a:solidFill>
                <a:srgbClr val="22871D"/>
              </a:solidFill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874048" y="2348880"/>
            <a:ext cx="2994298" cy="4104456"/>
          </a:xfrm>
          <a:prstGeom prst="roundRect">
            <a:avLst>
              <a:gd name="adj" fmla="val 21266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95536" y="4278575"/>
            <a:ext cx="5152198" cy="2246769"/>
          </a:xfrm>
          <a:prstGeom prst="rect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800" dirty="0" err="1">
                <a:solidFill>
                  <a:srgbClr val="22871D"/>
                </a:solidFill>
              </a:rPr>
              <a:t>Харьківський</a:t>
            </a:r>
            <a:r>
              <a:rPr lang="ru-RU" sz="2800" dirty="0">
                <a:solidFill>
                  <a:srgbClr val="22871D"/>
                </a:solidFill>
              </a:rPr>
              <a:t> </a:t>
            </a:r>
            <a:r>
              <a:rPr lang="ru-RU" sz="2800" dirty="0" err="1">
                <a:solidFill>
                  <a:srgbClr val="22871D"/>
                </a:solidFill>
              </a:rPr>
              <a:t>державний</a:t>
            </a:r>
            <a:r>
              <a:rPr lang="ru-RU" sz="2800" dirty="0">
                <a:solidFill>
                  <a:srgbClr val="22871D"/>
                </a:solidFill>
              </a:rPr>
              <a:t> </a:t>
            </a:r>
            <a:r>
              <a:rPr lang="ru-RU" sz="2800" dirty="0" err="1">
                <a:solidFill>
                  <a:srgbClr val="22871D"/>
                </a:solidFill>
              </a:rPr>
              <a:t>педагогічний</a:t>
            </a:r>
            <a:r>
              <a:rPr lang="ru-RU" sz="2800" dirty="0">
                <a:solidFill>
                  <a:srgbClr val="22871D"/>
                </a:solidFill>
              </a:rPr>
              <a:t> </a:t>
            </a:r>
            <a:r>
              <a:rPr lang="ru-RU" sz="2800" dirty="0" err="1">
                <a:solidFill>
                  <a:srgbClr val="22871D"/>
                </a:solidFill>
              </a:rPr>
              <a:t>інститут</a:t>
            </a:r>
            <a:r>
              <a:rPr lang="ru-RU" sz="2800" dirty="0">
                <a:solidFill>
                  <a:srgbClr val="22871D"/>
                </a:solidFill>
              </a:rPr>
              <a:t> </a:t>
            </a:r>
            <a:r>
              <a:rPr lang="ru-RU" sz="2800" dirty="0" err="1">
                <a:solidFill>
                  <a:srgbClr val="22871D"/>
                </a:solidFill>
              </a:rPr>
              <a:t>імені</a:t>
            </a:r>
            <a:r>
              <a:rPr lang="ru-RU" sz="2800" dirty="0">
                <a:solidFill>
                  <a:srgbClr val="22871D"/>
                </a:solidFill>
              </a:rPr>
              <a:t> </a:t>
            </a:r>
            <a:r>
              <a:rPr lang="ru-RU" sz="2800" dirty="0" err="1">
                <a:solidFill>
                  <a:srgbClr val="22871D"/>
                </a:solidFill>
              </a:rPr>
              <a:t>Г.С.Сковороди</a:t>
            </a:r>
            <a:endParaRPr lang="ru-RU" sz="2800" dirty="0">
              <a:solidFill>
                <a:srgbClr val="22871D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ru-RU" sz="2800" dirty="0" err="1">
                <a:solidFill>
                  <a:srgbClr val="22871D"/>
                </a:solidFill>
              </a:rPr>
              <a:t>Кваліфікація</a:t>
            </a:r>
            <a:r>
              <a:rPr lang="ru-RU" sz="2800" dirty="0">
                <a:solidFill>
                  <a:srgbClr val="22871D"/>
                </a:solidFill>
              </a:rPr>
              <a:t> – </a:t>
            </a:r>
            <a:r>
              <a:rPr lang="ru-RU" sz="2800" dirty="0" err="1">
                <a:solidFill>
                  <a:srgbClr val="22871D"/>
                </a:solidFill>
              </a:rPr>
              <a:t>вчитель</a:t>
            </a:r>
            <a:r>
              <a:rPr lang="ru-RU" sz="2800" dirty="0">
                <a:solidFill>
                  <a:srgbClr val="22871D"/>
                </a:solidFill>
              </a:rPr>
              <a:t> </a:t>
            </a:r>
            <a:r>
              <a:rPr lang="ru-RU" sz="2800" dirty="0" err="1">
                <a:solidFill>
                  <a:srgbClr val="22871D"/>
                </a:solidFill>
              </a:rPr>
              <a:t>фізичной</a:t>
            </a:r>
            <a:r>
              <a:rPr lang="ru-RU" sz="2800" dirty="0">
                <a:solidFill>
                  <a:srgbClr val="22871D"/>
                </a:solidFill>
              </a:rPr>
              <a:t> </a:t>
            </a:r>
            <a:r>
              <a:rPr lang="ru-RU" sz="2800" dirty="0" err="1">
                <a:solidFill>
                  <a:srgbClr val="22871D"/>
                </a:solidFill>
              </a:rPr>
              <a:t>культури</a:t>
            </a:r>
            <a:endParaRPr lang="ru-RU" sz="2800" dirty="0">
              <a:solidFill>
                <a:srgbClr val="22871D"/>
              </a:solidFill>
            </a:endParaRP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"/>
          </p:nvPr>
        </p:nvSpPr>
        <p:spPr>
          <a:xfrm>
            <a:off x="1358910" y="3717032"/>
            <a:ext cx="2448272" cy="504056"/>
          </a:xfrm>
          <a:noFill/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lang="ru-RU" sz="3200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1989 </a:t>
            </a:r>
            <a:r>
              <a:rPr lang="ru-RU" sz="3200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рік</a:t>
            </a:r>
            <a:endParaRPr lang="ru-RU" sz="3200" dirty="0">
              <a:ln>
                <a:solidFill>
                  <a:srgbClr val="22871D"/>
                </a:solidFill>
              </a:ln>
              <a:solidFill>
                <a:srgbClr val="22871D"/>
              </a:solidFill>
            </a:endParaRPr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фут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</p:spPr>
      </p:pic>
      <p:pic>
        <p:nvPicPr>
          <p:cNvPr id="2" name="Picture 4" descr="фут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48680"/>
            <a:ext cx="9144000" cy="10772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chemeClr val="tx1"/>
                  </a:solidFill>
                </a:ln>
              </a:rPr>
              <a:t>ЗАКРІПЛЕННЯ  МАТЕРІАЛА</a:t>
            </a:r>
            <a:r>
              <a:rPr lang="ru-RU" sz="32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ru-RU" sz="32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32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ПЕРЕВІР  СЕБЕ!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2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52"/>
            <a:ext cx="9144001" cy="68770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350" y="398704"/>
            <a:ext cx="8501122" cy="654032"/>
          </a:xfrm>
          <a:noFill/>
          <a:ln w="57150">
            <a:solidFill>
              <a:schemeClr val="bg1"/>
            </a:solidFill>
          </a:ln>
          <a:scene3d>
            <a:camera prst="orthographicFront"/>
            <a:lightRig rig="flat" dir="t">
              <a:rot lat="0" lon="0" rev="18900000"/>
            </a:lightRig>
          </a:scene3d>
          <a:sp3d>
            <a:bevelT/>
          </a:sp3d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</a:rPr>
              <a:t>А ЯКЕ ВАШЕ РІШЕННЯ?</a:t>
            </a:r>
            <a:endParaRPr lang="ru-RU" sz="4000" b="1" cap="none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8" descr="04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1990" y="2132856"/>
            <a:ext cx="4292853" cy="331236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scene3d>
            <a:camera prst="perspectiveContrastingRightFacing"/>
            <a:lightRig rig="threePt" dir="t"/>
          </a:scene3d>
          <a:sp3d>
            <a:bevelT/>
          </a:sp3d>
        </p:spPr>
      </p:pic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>
          <a:xfrm>
            <a:off x="4067944" y="1556792"/>
            <a:ext cx="5023955" cy="4824536"/>
          </a:xfrm>
        </p:spPr>
        <p:txBody>
          <a:bodyPr>
            <a:normAutofit fontScale="92500" lnSpcReduction="10000"/>
          </a:bodyPr>
          <a:lstStyle/>
          <a:p>
            <a:pPr marL="0" indent="0" fontAlgn="base">
              <a:buClr>
                <a:schemeClr val="bg1"/>
              </a:buClr>
              <a:buSzPct val="93000"/>
              <a:buNone/>
            </a:pPr>
            <a:r>
              <a:rPr lang="ru-RU" sz="2800" b="1" dirty="0" smtClean="0"/>
              <a:t>Ось </a:t>
            </a:r>
            <a:r>
              <a:rPr lang="ru-RU" sz="2800" b="1" dirty="0" err="1" smtClean="0"/>
              <a:t>ситуація</a:t>
            </a:r>
            <a:r>
              <a:rPr lang="ru-RU" sz="2800" b="1" dirty="0" smtClean="0"/>
              <a:t>, яка </a:t>
            </a:r>
            <a:r>
              <a:rPr lang="ru-RU" sz="2800" b="1" dirty="0" err="1" smtClean="0"/>
              <a:t>виникла</a:t>
            </a:r>
            <a:r>
              <a:rPr lang="ru-RU" sz="2800" b="1" dirty="0" smtClean="0"/>
              <a:t> при </a:t>
            </a:r>
            <a:r>
              <a:rPr lang="ru-RU" sz="2800" b="1" dirty="0" err="1" smtClean="0"/>
              <a:t>призначенні</a:t>
            </a:r>
            <a:r>
              <a:rPr lang="ru-RU" sz="2800" b="1" dirty="0" smtClean="0"/>
              <a:t> </a:t>
            </a:r>
          </a:p>
          <a:p>
            <a:pPr marL="0" indent="0" fontAlgn="base">
              <a:buClr>
                <a:schemeClr val="bg1"/>
              </a:buClr>
              <a:buSzPct val="93000"/>
              <a:buNone/>
            </a:pPr>
            <a:r>
              <a:rPr lang="ru-RU" sz="2800" b="1" dirty="0" smtClean="0"/>
              <a:t>11-метрового штрафного. </a:t>
            </a:r>
            <a:r>
              <a:rPr lang="ru-RU" sz="2800" b="1" dirty="0" err="1" smtClean="0"/>
              <a:t>Гравець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який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зібрався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виконати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пенальті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відійшов</a:t>
            </a:r>
            <a:r>
              <a:rPr lang="ru-RU" sz="2800" b="1" dirty="0" smtClean="0"/>
              <a:t> для </a:t>
            </a:r>
            <a:r>
              <a:rPr lang="ru-RU" sz="2800" b="1" dirty="0" err="1" smtClean="0"/>
              <a:t>розбігу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суддя</a:t>
            </a:r>
            <a:r>
              <a:rPr lang="ru-RU" sz="2800" b="1" dirty="0" smtClean="0"/>
              <a:t> дав свисток, і в </a:t>
            </a:r>
            <a:r>
              <a:rPr lang="ru-RU" sz="2800" b="1" dirty="0" err="1" smtClean="0"/>
              <a:t>цей</a:t>
            </a:r>
            <a:r>
              <a:rPr lang="ru-RU" sz="2800" b="1" dirty="0" smtClean="0"/>
              <a:t> момент з-за меж штрафного </a:t>
            </a:r>
            <a:r>
              <a:rPr lang="ru-RU" sz="2800" b="1" dirty="0" err="1" smtClean="0"/>
              <a:t>майданчика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вибіг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інший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футболіст</a:t>
            </a:r>
            <a:r>
              <a:rPr lang="ru-RU" sz="2800" b="1" dirty="0" smtClean="0"/>
              <a:t> і послав мяч в ворота. Яке </a:t>
            </a:r>
            <a:r>
              <a:rPr lang="ru-RU" sz="2800" b="1" dirty="0" err="1" smtClean="0"/>
              <a:t>суддівське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рішення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вважали</a:t>
            </a:r>
            <a:r>
              <a:rPr lang="ru-RU" sz="2800" b="1" dirty="0" smtClean="0"/>
              <a:t> б </a:t>
            </a:r>
            <a:r>
              <a:rPr lang="ru-RU" sz="2800" b="1" dirty="0" err="1" smtClean="0"/>
              <a:t>правильним</a:t>
            </a:r>
            <a:r>
              <a:rPr lang="ru-RU" sz="2800" b="1" dirty="0" smtClean="0"/>
              <a:t>?</a:t>
            </a:r>
            <a:endParaRPr lang="ru-RU" sz="2800" dirty="0" smtClean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52"/>
            <a:ext cx="9144001" cy="6877052"/>
          </a:xfrm>
          <a:prstGeom prst="rect">
            <a:avLst/>
          </a:prstGeom>
        </p:spPr>
      </p:pic>
      <p:pic>
        <p:nvPicPr>
          <p:cNvPr id="8" name="Picture 4" descr="фут2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571536" y="2132856"/>
            <a:ext cx="6429384" cy="4286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920" y="420322"/>
            <a:ext cx="8572560" cy="560406"/>
          </a:xfrm>
          <a:noFill/>
          <a:ln w="76200">
            <a:solidFill>
              <a:schemeClr val="bg1"/>
            </a:solidFill>
          </a:ln>
          <a:scene3d>
            <a:camera prst="orthographicFront"/>
            <a:lightRig rig="flat" dir="t">
              <a:rot lat="0" lon="0" rev="18900000"/>
            </a:lightRig>
          </a:scene3d>
          <a:sp3d>
            <a:bevelT/>
          </a:sp3d>
        </p:spPr>
        <p:txBody>
          <a:bodyPr>
            <a:noAutofit/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Правильна </a:t>
            </a:r>
            <a:r>
              <a:rPr lang="ru-RU" sz="4400" b="1" cap="none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відповідь</a:t>
            </a:r>
            <a:r>
              <a:rPr lang="ru-RU" sz="44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:</a:t>
            </a:r>
            <a:endParaRPr lang="ru-RU" sz="4400" b="1" cap="none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286248" y="1196752"/>
            <a:ext cx="4857752" cy="5357826"/>
          </a:xfrm>
        </p:spPr>
        <p:txBody>
          <a:bodyPr>
            <a:noAutofit/>
          </a:bodyPr>
          <a:lstStyle/>
          <a:p>
            <a:pPr marL="0" indent="0">
              <a:buClrTx/>
              <a:buSzPct val="100000"/>
              <a:buNone/>
            </a:pPr>
            <a:r>
              <a:rPr lang="ru-RU" sz="2800" b="1" dirty="0" smtClean="0"/>
              <a:t>Про те, </a:t>
            </a:r>
            <a:r>
              <a:rPr lang="ru-RU" sz="2800" b="1" dirty="0" err="1" smtClean="0"/>
              <a:t>хто</a:t>
            </a:r>
            <a:r>
              <a:rPr lang="ru-RU" sz="2800" b="1" dirty="0" smtClean="0"/>
              <a:t> буде </a:t>
            </a:r>
            <a:r>
              <a:rPr lang="ru-RU" sz="2800" b="1" dirty="0" err="1" smtClean="0"/>
              <a:t>виробляти</a:t>
            </a:r>
            <a:r>
              <a:rPr lang="ru-RU" sz="2800" b="1" dirty="0" smtClean="0"/>
              <a:t> удар, </a:t>
            </a:r>
            <a:r>
              <a:rPr lang="ru-RU" sz="2800" b="1" dirty="0" err="1" smtClean="0"/>
              <a:t>повинні</a:t>
            </a:r>
            <a:r>
              <a:rPr lang="ru-RU" sz="2800" b="1" dirty="0" smtClean="0"/>
              <a:t> знати </a:t>
            </a:r>
            <a:r>
              <a:rPr lang="ru-RU" sz="2800" b="1" dirty="0" err="1" smtClean="0"/>
              <a:t>суддя</a:t>
            </a:r>
            <a:r>
              <a:rPr lang="ru-RU" sz="2800" b="1" dirty="0" smtClean="0"/>
              <a:t> і </a:t>
            </a:r>
            <a:r>
              <a:rPr lang="ru-RU" sz="2800" b="1" dirty="0" err="1" smtClean="0"/>
              <a:t>воротар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команди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що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захищається</a:t>
            </a:r>
            <a:r>
              <a:rPr lang="ru-RU" sz="2800" b="1" dirty="0" smtClean="0"/>
              <a:t>.</a:t>
            </a:r>
          </a:p>
          <a:p>
            <a:pPr marL="0" indent="0">
              <a:buClrTx/>
              <a:buSzPct val="100000"/>
              <a:buNone/>
            </a:pPr>
            <a:r>
              <a:rPr lang="ru-RU" sz="2800" b="1" dirty="0" err="1" smtClean="0"/>
              <a:t>Отже</a:t>
            </a:r>
            <a:r>
              <a:rPr lang="ru-RU" sz="2800" b="1" dirty="0" smtClean="0"/>
              <a:t>, гол не </a:t>
            </a:r>
            <a:r>
              <a:rPr lang="ru-RU" sz="2800" b="1" dirty="0" err="1" smtClean="0"/>
              <a:t>зараховується</a:t>
            </a:r>
            <a:r>
              <a:rPr lang="ru-RU" sz="2800" b="1" dirty="0" smtClean="0"/>
              <a:t>, </a:t>
            </a:r>
          </a:p>
          <a:p>
            <a:pPr marL="0" indent="0">
              <a:buClrTx/>
              <a:buSzPct val="100000"/>
              <a:buNone/>
            </a:pPr>
            <a:r>
              <a:rPr lang="ru-RU" sz="2800" b="1" dirty="0" err="1" smtClean="0"/>
              <a:t>гравець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який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виявив</a:t>
            </a:r>
            <a:r>
              <a:rPr lang="ru-RU" sz="2800" b="1" dirty="0" smtClean="0"/>
              <a:t> «самоуправство», </a:t>
            </a:r>
            <a:r>
              <a:rPr lang="ru-RU" sz="2800" b="1" dirty="0" err="1" smtClean="0"/>
              <a:t>отримує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попередження</a:t>
            </a:r>
            <a:r>
              <a:rPr lang="ru-RU" sz="2800" b="1" dirty="0" smtClean="0"/>
              <a:t>, а 11-метровий </a:t>
            </a:r>
            <a:r>
              <a:rPr lang="ru-RU" sz="2800" b="1" dirty="0" err="1" smtClean="0"/>
              <a:t>доведеться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повторити</a:t>
            </a:r>
            <a:r>
              <a:rPr lang="ru-RU" sz="2800" b="1" dirty="0" smtClean="0"/>
              <a:t>.</a:t>
            </a:r>
            <a:endParaRPr lang="ru-RU" sz="2800" dirty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52"/>
            <a:ext cx="9144001" cy="6877052"/>
          </a:xfrm>
          <a:prstGeom prst="rect">
            <a:avLst/>
          </a:prstGeom>
        </p:spPr>
      </p:pic>
      <p:pic>
        <p:nvPicPr>
          <p:cNvPr id="5" name="Picture 4" descr="03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324" y="1610991"/>
            <a:ext cx="4687692" cy="3978249"/>
          </a:xfrm>
          <a:prstGeom prst="rect">
            <a:avLst/>
          </a:prstGeom>
          <a:ln>
            <a:noFill/>
          </a:ln>
          <a:effectLst>
            <a:glow rad="228600">
              <a:schemeClr val="bg1">
                <a:alpha val="40000"/>
              </a:schemeClr>
            </a:glow>
            <a:softEdge rad="112500"/>
          </a:effectLst>
          <a:scene3d>
            <a:camera prst="perspectiveContrastingRightFacing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788" y="337810"/>
            <a:ext cx="8429684" cy="642918"/>
          </a:xfrm>
          <a:noFill/>
          <a:ln w="76200">
            <a:solidFill>
              <a:schemeClr val="bg1"/>
            </a:solidFill>
          </a:ln>
          <a:scene3d>
            <a:camera prst="orthographicFront"/>
            <a:lightRig rig="flat" dir="t">
              <a:rot lat="0" lon="0" rev="18900000"/>
            </a:lightRig>
          </a:scene3d>
          <a:sp3d>
            <a:bevelT/>
          </a:sp3d>
        </p:spPr>
        <p:txBody>
          <a:bodyPr>
            <a:noAutofit/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/>
            </a:r>
            <a:b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</a:br>
            <a:r>
              <a:rPr lang="ru-RU" sz="32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А ЯКЕ ВАШЕ РІШЕННЯ?</a:t>
            </a:r>
            <a:endParaRPr lang="ru-RU" sz="3200" b="1" cap="none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890712" y="1172624"/>
            <a:ext cx="5073776" cy="5568744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/>
              <a:t>І </a:t>
            </a:r>
            <a:r>
              <a:rPr lang="ru-RU" b="1" dirty="0" err="1" smtClean="0"/>
              <a:t>захисник</a:t>
            </a:r>
            <a:r>
              <a:rPr lang="ru-RU" b="1" dirty="0" smtClean="0"/>
              <a:t>, і </a:t>
            </a:r>
            <a:r>
              <a:rPr lang="ru-RU" b="1" dirty="0" err="1" smtClean="0"/>
              <a:t>воротар</a:t>
            </a:r>
            <a:r>
              <a:rPr lang="ru-RU" b="1" dirty="0" smtClean="0"/>
              <a:t> </a:t>
            </a:r>
          </a:p>
          <a:p>
            <a:pPr algn="ctr">
              <a:buNone/>
            </a:pPr>
            <a:r>
              <a:rPr lang="ru-RU" b="1" dirty="0" smtClean="0"/>
              <a:t>з </a:t>
            </a:r>
            <a:r>
              <a:rPr lang="ru-RU" b="1" dirty="0" err="1" smtClean="0"/>
              <a:t>здивованими</a:t>
            </a:r>
            <a:r>
              <a:rPr lang="ru-RU" b="1" dirty="0" smtClean="0"/>
              <a:t> жестами </a:t>
            </a:r>
            <a:r>
              <a:rPr lang="ru-RU" b="1" dirty="0" err="1" smtClean="0"/>
              <a:t>звертаються</a:t>
            </a:r>
            <a:r>
              <a:rPr lang="ru-RU" b="1" dirty="0" smtClean="0"/>
              <a:t> до </a:t>
            </a:r>
            <a:r>
              <a:rPr lang="ru-RU" b="1" dirty="0" err="1" smtClean="0"/>
              <a:t>судді</a:t>
            </a:r>
            <a:r>
              <a:rPr lang="ru-RU" b="1" dirty="0" smtClean="0"/>
              <a:t>: </a:t>
            </a:r>
            <a:r>
              <a:rPr lang="ru-RU" b="1" dirty="0" err="1" smtClean="0"/>
              <a:t>хіба</a:t>
            </a:r>
            <a:r>
              <a:rPr lang="ru-RU" b="1" dirty="0" smtClean="0"/>
              <a:t> </a:t>
            </a:r>
            <a:r>
              <a:rPr lang="ru-RU" b="1" dirty="0" err="1" smtClean="0"/>
              <a:t>це</a:t>
            </a:r>
            <a:r>
              <a:rPr lang="ru-RU" b="1" dirty="0" smtClean="0"/>
              <a:t> по правилам?</a:t>
            </a:r>
          </a:p>
          <a:p>
            <a:pPr algn="ctr">
              <a:buNone/>
            </a:pPr>
            <a:r>
              <a:rPr lang="ru-RU" b="1" dirty="0" smtClean="0"/>
              <a:t>А </a:t>
            </a:r>
            <a:r>
              <a:rPr lang="ru-RU" b="1" dirty="0" err="1" smtClean="0"/>
              <a:t>сталося</a:t>
            </a:r>
            <a:r>
              <a:rPr lang="ru-RU" b="1" dirty="0" smtClean="0"/>
              <a:t>, ось </a:t>
            </a:r>
            <a:r>
              <a:rPr lang="ru-RU" b="1" dirty="0" err="1" smtClean="0"/>
              <a:t>що</a:t>
            </a:r>
            <a:r>
              <a:rPr lang="ru-RU" b="1" dirty="0" smtClean="0"/>
              <a:t>. </a:t>
            </a:r>
            <a:r>
              <a:rPr lang="ru-RU" b="1" dirty="0" err="1" smtClean="0"/>
              <a:t>Суперник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стояв спиною до </a:t>
            </a:r>
            <a:r>
              <a:rPr lang="ru-RU" b="1" dirty="0" err="1" smtClean="0"/>
              <a:t>їхніх</a:t>
            </a:r>
            <a:r>
              <a:rPr lang="ru-RU" b="1" dirty="0" smtClean="0"/>
              <a:t> </a:t>
            </a:r>
            <a:r>
              <a:rPr lang="ru-RU" b="1" dirty="0" err="1" smtClean="0"/>
              <a:t>воріт</a:t>
            </a:r>
            <a:r>
              <a:rPr lang="ru-RU" b="1" dirty="0" smtClean="0"/>
              <a:t>, </a:t>
            </a:r>
            <a:r>
              <a:rPr lang="ru-RU" b="1" dirty="0" err="1" smtClean="0"/>
              <a:t>раптом</a:t>
            </a:r>
            <a:r>
              <a:rPr lang="ru-RU" b="1" dirty="0" smtClean="0"/>
              <a:t> </a:t>
            </a:r>
            <a:r>
              <a:rPr lang="ru-RU" b="1" dirty="0" err="1" smtClean="0"/>
              <a:t>простягнув</a:t>
            </a:r>
            <a:r>
              <a:rPr lang="ru-RU" b="1" dirty="0" smtClean="0"/>
              <a:t> руку, </a:t>
            </a:r>
            <a:r>
              <a:rPr lang="ru-RU" b="1" dirty="0" err="1" smtClean="0"/>
              <a:t>немов</a:t>
            </a:r>
            <a:r>
              <a:rPr lang="ru-RU" b="1" dirty="0" smtClean="0"/>
              <a:t> </a:t>
            </a:r>
            <a:r>
              <a:rPr lang="ru-RU" b="1" dirty="0" err="1" smtClean="0"/>
              <a:t>збираючись</a:t>
            </a:r>
            <a:r>
              <a:rPr lang="ru-RU" b="1" dirty="0" smtClean="0"/>
              <a:t> </a:t>
            </a:r>
            <a:r>
              <a:rPr lang="ru-RU" b="1" dirty="0" err="1" smtClean="0"/>
              <a:t>перехопити</a:t>
            </a:r>
            <a:r>
              <a:rPr lang="ru-RU" b="1" dirty="0" smtClean="0"/>
              <a:t> мяч </a:t>
            </a:r>
            <a:r>
              <a:rPr lang="ru-RU" b="1" dirty="0" err="1" smtClean="0"/>
              <a:t>після</a:t>
            </a:r>
            <a:r>
              <a:rPr lang="ru-RU" b="1" dirty="0" smtClean="0"/>
              <a:t> удару </a:t>
            </a:r>
            <a:r>
              <a:rPr lang="ru-RU" b="1" dirty="0" err="1" smtClean="0"/>
              <a:t>свого</a:t>
            </a:r>
            <a:r>
              <a:rPr lang="ru-RU" b="1" dirty="0" smtClean="0"/>
              <a:t> партнера, </a:t>
            </a:r>
          </a:p>
          <a:p>
            <a:pPr algn="ctr">
              <a:buNone/>
            </a:pPr>
            <a:r>
              <a:rPr lang="ru-RU" b="1" dirty="0" smtClean="0"/>
              <a:t>але в </a:t>
            </a:r>
            <a:r>
              <a:rPr lang="ru-RU" b="1" dirty="0" err="1" smtClean="0"/>
              <a:t>останній</a:t>
            </a:r>
            <a:r>
              <a:rPr lang="ru-RU" b="1" dirty="0" smtClean="0"/>
              <a:t> момент руку </a:t>
            </a:r>
            <a:r>
              <a:rPr lang="ru-RU" b="1" dirty="0" err="1" smtClean="0"/>
              <a:t>відсмикнув</a:t>
            </a:r>
            <a:r>
              <a:rPr lang="ru-RU" b="1" dirty="0" smtClean="0"/>
              <a:t>.</a:t>
            </a:r>
          </a:p>
          <a:p>
            <a:pPr algn="ctr">
              <a:buNone/>
            </a:pPr>
            <a:r>
              <a:rPr lang="ru-RU" b="1" dirty="0" err="1" smtClean="0"/>
              <a:t>Затримка</a:t>
            </a:r>
            <a:r>
              <a:rPr lang="ru-RU" b="1" dirty="0" smtClean="0"/>
              <a:t> </a:t>
            </a:r>
            <a:r>
              <a:rPr lang="ru-RU" b="1" dirty="0" err="1" smtClean="0"/>
              <a:t>воротаря</a:t>
            </a:r>
            <a:r>
              <a:rPr lang="ru-RU" b="1" dirty="0" smtClean="0"/>
              <a:t>, </a:t>
            </a:r>
            <a:r>
              <a:rPr lang="ru-RU" b="1" dirty="0" err="1" smtClean="0"/>
              <a:t>хоча</a:t>
            </a:r>
            <a:r>
              <a:rPr lang="ru-RU" b="1" dirty="0" smtClean="0"/>
              <a:t> і </a:t>
            </a:r>
            <a:r>
              <a:rPr lang="ru-RU" b="1" dirty="0" err="1" smtClean="0"/>
              <a:t>була</a:t>
            </a:r>
            <a:r>
              <a:rPr lang="ru-RU" b="1" dirty="0" smtClean="0"/>
              <a:t> </a:t>
            </a:r>
            <a:r>
              <a:rPr lang="ru-RU" b="1" dirty="0" err="1" smtClean="0"/>
              <a:t>скороминущої</a:t>
            </a:r>
            <a:r>
              <a:rPr lang="ru-RU" b="1" dirty="0" smtClean="0"/>
              <a:t>, дорого </a:t>
            </a:r>
            <a:r>
              <a:rPr lang="ru-RU" b="1" dirty="0" err="1" smtClean="0"/>
              <a:t>йому</a:t>
            </a:r>
            <a:r>
              <a:rPr lang="ru-RU" b="1" dirty="0" smtClean="0"/>
              <a:t> </a:t>
            </a:r>
            <a:r>
              <a:rPr lang="ru-RU" b="1" dirty="0" err="1" smtClean="0"/>
              <a:t>обійшлася</a:t>
            </a:r>
            <a:r>
              <a:rPr lang="ru-RU" b="1" dirty="0" smtClean="0"/>
              <a:t> – мяч </a:t>
            </a:r>
            <a:r>
              <a:rPr lang="ru-RU" b="1" dirty="0" err="1" smtClean="0"/>
              <a:t>влетів</a:t>
            </a:r>
            <a:r>
              <a:rPr lang="ru-RU" b="1" dirty="0" smtClean="0"/>
              <a:t> у ворота.</a:t>
            </a:r>
          </a:p>
          <a:p>
            <a:pPr algn="ctr">
              <a:buNone/>
            </a:pPr>
            <a:r>
              <a:rPr lang="ru-RU" b="1" dirty="0" smtClean="0"/>
              <a:t>Як </a:t>
            </a:r>
            <a:r>
              <a:rPr lang="ru-RU" b="1" dirty="0" err="1" smtClean="0"/>
              <a:t>ви</a:t>
            </a:r>
            <a:r>
              <a:rPr lang="ru-RU" b="1" dirty="0" smtClean="0"/>
              <a:t> </a:t>
            </a:r>
            <a:r>
              <a:rPr lang="ru-RU" b="1" dirty="0" err="1" smtClean="0"/>
              <a:t>вважаєте</a:t>
            </a:r>
            <a:r>
              <a:rPr lang="ru-RU" b="1" dirty="0" smtClean="0"/>
              <a:t>, </a:t>
            </a:r>
            <a:r>
              <a:rPr lang="ru-RU" b="1" dirty="0" err="1" smtClean="0"/>
              <a:t>чи</a:t>
            </a:r>
            <a:r>
              <a:rPr lang="ru-RU" b="1" dirty="0" smtClean="0"/>
              <a:t> </a:t>
            </a:r>
            <a:r>
              <a:rPr lang="ru-RU" b="1" dirty="0" err="1" smtClean="0"/>
              <a:t>мав</a:t>
            </a:r>
            <a:r>
              <a:rPr lang="ru-RU" b="1" dirty="0" smtClean="0"/>
              <a:t> право </a:t>
            </a:r>
            <a:r>
              <a:rPr lang="ru-RU" b="1" dirty="0" err="1" smtClean="0"/>
              <a:t>суперник</a:t>
            </a:r>
            <a:r>
              <a:rPr lang="ru-RU" b="1" dirty="0" smtClean="0"/>
              <a:t> таким чином </a:t>
            </a:r>
            <a:r>
              <a:rPr lang="ru-RU" b="1" dirty="0" err="1" smtClean="0"/>
              <a:t>дезоріентувати</a:t>
            </a:r>
            <a:r>
              <a:rPr lang="ru-RU" b="1" dirty="0" smtClean="0"/>
              <a:t> стража </a:t>
            </a:r>
            <a:r>
              <a:rPr lang="ru-RU" b="1" dirty="0" err="1" smtClean="0"/>
              <a:t>воріт</a:t>
            </a:r>
            <a:r>
              <a:rPr lang="ru-RU" b="1" dirty="0" smtClean="0"/>
              <a:t>?</a:t>
            </a:r>
            <a:endParaRPr lang="ru-RU" dirty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52"/>
            <a:ext cx="9144001" cy="6877052"/>
          </a:xfrm>
          <a:prstGeom prst="rect">
            <a:avLst/>
          </a:prstGeom>
        </p:spPr>
      </p:pic>
      <p:pic>
        <p:nvPicPr>
          <p:cNvPr id="5" name="Picture 4" descr="фут2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758527" y="2132856"/>
            <a:ext cx="6142065" cy="4094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788" y="285728"/>
            <a:ext cx="8429684" cy="703282"/>
          </a:xfrm>
          <a:noFill/>
          <a:ln w="76200">
            <a:solidFill>
              <a:schemeClr val="bg1"/>
            </a:solidFill>
          </a:ln>
          <a:scene3d>
            <a:camera prst="orthographicFront"/>
            <a:lightRig rig="flat" dir="t">
              <a:rot lat="0" lon="0" rev="18900000"/>
            </a:lightRig>
          </a:scene3d>
          <a:sp3d>
            <a:bevelT/>
          </a:sp3d>
        </p:spPr>
        <p:txBody>
          <a:bodyPr>
            <a:noAutofit/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cap="none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Правильна </a:t>
            </a:r>
            <a:r>
              <a:rPr lang="ru-RU" sz="4400" b="1" cap="none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відповідь</a:t>
            </a:r>
            <a:endParaRPr lang="ru-RU" sz="4400" b="1" cap="none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496" y="1600200"/>
            <a:ext cx="5112568" cy="457200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8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sz="3200" b="1" dirty="0" err="1" smtClean="0"/>
              <a:t>Порушення</a:t>
            </a:r>
            <a:r>
              <a:rPr lang="ru-RU" sz="3200" b="1" dirty="0" smtClean="0"/>
              <a:t> правил </a:t>
            </a:r>
          </a:p>
          <a:p>
            <a:pPr algn="ctr">
              <a:buNone/>
            </a:pPr>
            <a:r>
              <a:rPr lang="ru-RU" sz="3200" b="1" dirty="0" smtClean="0"/>
              <a:t>не </a:t>
            </a:r>
            <a:r>
              <a:rPr lang="ru-RU" sz="3200" b="1" dirty="0" err="1" smtClean="0"/>
              <a:t>відбулося</a:t>
            </a:r>
            <a:r>
              <a:rPr lang="ru-RU" sz="3200" b="1" dirty="0" smtClean="0"/>
              <a:t> </a:t>
            </a:r>
          </a:p>
          <a:p>
            <a:pPr algn="ctr">
              <a:buNone/>
            </a:pPr>
            <a:r>
              <a:rPr lang="ru-RU" sz="3200" b="1" dirty="0" err="1" smtClean="0"/>
              <a:t>адже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гравець</a:t>
            </a:r>
            <a:r>
              <a:rPr lang="ru-RU" sz="3200" b="1" dirty="0" smtClean="0"/>
              <a:t> </a:t>
            </a:r>
          </a:p>
          <a:p>
            <a:pPr algn="ctr">
              <a:buNone/>
            </a:pPr>
            <a:r>
              <a:rPr lang="ru-RU" sz="3200" b="1" dirty="0" smtClean="0"/>
              <a:t>не </a:t>
            </a:r>
            <a:r>
              <a:rPr lang="ru-RU" sz="3200" b="1" dirty="0" err="1" smtClean="0"/>
              <a:t>торкнувся</a:t>
            </a:r>
            <a:r>
              <a:rPr lang="ru-RU" sz="3200" b="1" dirty="0" smtClean="0"/>
              <a:t> мяча рукою </a:t>
            </a:r>
          </a:p>
          <a:p>
            <a:pPr algn="ctr">
              <a:buNone/>
            </a:pPr>
            <a:r>
              <a:rPr lang="ru-RU" sz="3200" b="1" dirty="0" smtClean="0"/>
              <a:t>– гол </a:t>
            </a:r>
            <a:r>
              <a:rPr lang="ru-RU" sz="3200" b="1" dirty="0" err="1" smtClean="0"/>
              <a:t>слід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зарахувати</a:t>
            </a:r>
            <a:r>
              <a:rPr lang="ru-RU" sz="3200" b="1" dirty="0" smtClean="0"/>
              <a:t>. 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358" cy="6858000"/>
          </a:xfrm>
          <a:prstGeom prst="rect">
            <a:avLst/>
          </a:prstGeom>
        </p:spPr>
      </p:pic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5743709"/>
            <a:ext cx="8784976" cy="580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4000" i="0" u="none" strike="noStrike" cap="none" normalizeH="0" baseline="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herit"/>
                <a:cs typeface="Arial" panose="020B0604020202020204" pitchFamily="34" charset="0"/>
              </a:rPr>
              <a:t>Питання по теорії легкої атлетики</a:t>
            </a:r>
            <a:endParaRPr kumimoji="0" lang="uk-UA" altLang="ru-RU" sz="4000" i="0" u="none" strike="noStrike" cap="none" normalizeH="0" baseline="0" dirty="0" smtClean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advClick="0" advTm="2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7447" y="404664"/>
            <a:ext cx="4339208" cy="1865210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</a:rPr>
              <a:t>Запитання</a:t>
            </a:r>
            <a:r>
              <a:rPr lang="ru-RU" sz="2400" b="1" dirty="0" smtClean="0">
                <a:solidFill>
                  <a:srgbClr val="C00000"/>
                </a:solidFill>
              </a:rPr>
              <a:t> №1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err="1" smtClean="0"/>
              <a:t>Скількі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метрів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необхідно</a:t>
            </a:r>
            <a:r>
              <a:rPr lang="ru-RU" sz="2400" b="1" dirty="0" smtClean="0"/>
              <a:t> пройти </a:t>
            </a:r>
            <a:br>
              <a:rPr lang="ru-RU" sz="2400" b="1" dirty="0" smtClean="0"/>
            </a:br>
            <a:r>
              <a:rPr lang="ru-RU" sz="2400" b="1" dirty="0" err="1" smtClean="0"/>
              <a:t>після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біга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щоб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поновити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дихання</a:t>
            </a:r>
            <a:r>
              <a:rPr lang="ru-RU" sz="2400" b="1" dirty="0" smtClean="0"/>
              <a:t>?</a:t>
            </a:r>
            <a:endParaRPr lang="ru-RU" sz="2400" dirty="0"/>
          </a:p>
        </p:txBody>
      </p:sp>
      <p:pic>
        <p:nvPicPr>
          <p:cNvPr id="4" name="Picture 8" descr="http://www.penzainform.ru/d/storage/news/00a7/00029c90/161967-bi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-4783"/>
            <a:ext cx="4746828" cy="2962199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292080" y="3290208"/>
            <a:ext cx="3143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charset="0"/>
              </a:rPr>
              <a:t>    </a:t>
            </a:r>
            <a:r>
              <a:rPr lang="ru-RU" sz="2400" dirty="0" smtClean="0">
                <a:latin typeface="Arial Black" pitchFamily="34" charset="0"/>
              </a:rPr>
              <a:t>А – 5-10 м</a:t>
            </a:r>
          </a:p>
          <a:p>
            <a:endParaRPr lang="ru-RU" sz="2400" dirty="0" smtClean="0">
              <a:latin typeface="Arial Black" pitchFamily="34" charset="0"/>
            </a:endParaRPr>
          </a:p>
          <a:p>
            <a:r>
              <a:rPr lang="ru-RU" sz="2400" dirty="0" smtClean="0">
                <a:latin typeface="Arial Black" pitchFamily="34" charset="0"/>
              </a:rPr>
              <a:t>   Б – 10-15 м</a:t>
            </a:r>
          </a:p>
          <a:p>
            <a:endParaRPr lang="ru-RU" sz="2400" dirty="0" smtClean="0">
              <a:latin typeface="Arial Black" pitchFamily="34" charset="0"/>
            </a:endParaRPr>
          </a:p>
          <a:p>
            <a:r>
              <a:rPr lang="ru-RU" sz="2400" dirty="0" smtClean="0">
                <a:latin typeface="Arial Black" pitchFamily="34" charset="0"/>
              </a:rPr>
              <a:t>   В – 20 -25 м</a:t>
            </a:r>
            <a:endParaRPr lang="ru-RU" sz="2400" dirty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-8899"/>
            <a:ext cx="4104456" cy="1426216"/>
          </a:xfrm>
        </p:spPr>
        <p:txBody>
          <a:bodyPr>
            <a:noAutofit/>
          </a:bodyPr>
          <a:lstStyle/>
          <a:p>
            <a:r>
              <a:rPr lang="ru-RU" sz="2400" b="1" dirty="0" err="1">
                <a:solidFill>
                  <a:srgbClr val="C00000"/>
                </a:solidFill>
                <a:latin typeface="+mn-lt"/>
              </a:rPr>
              <a:t>Запитання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 №2</a:t>
            </a:r>
            <a:r>
              <a:rPr lang="ru-RU" sz="2400" b="1" dirty="0" smtClean="0">
                <a:latin typeface="+mn-lt"/>
              </a:rPr>
              <a:t/>
            </a:r>
            <a:br>
              <a:rPr lang="ru-RU" sz="2400" b="1" dirty="0" smtClean="0">
                <a:latin typeface="+mn-lt"/>
              </a:rPr>
            </a:br>
            <a:r>
              <a:rPr lang="ru-RU" sz="2400" b="1" dirty="0" smtClean="0">
                <a:latin typeface="+mn-lt"/>
              </a:rPr>
              <a:t>Про яку дистанцию </a:t>
            </a:r>
            <a:r>
              <a:rPr lang="ru-RU" sz="2400" b="1" dirty="0" err="1" smtClean="0">
                <a:latin typeface="+mn-lt"/>
              </a:rPr>
              <a:t>йде</a:t>
            </a:r>
            <a:r>
              <a:rPr lang="ru-RU" sz="2400" b="1" dirty="0" smtClean="0">
                <a:latin typeface="+mn-lt"/>
              </a:rPr>
              <a:t> </a:t>
            </a:r>
            <a:r>
              <a:rPr lang="ru-RU" sz="2400" b="1" dirty="0" err="1" smtClean="0">
                <a:latin typeface="+mn-lt"/>
              </a:rPr>
              <a:t>річ</a:t>
            </a:r>
            <a:r>
              <a:rPr lang="ru-RU" sz="2400" b="1" dirty="0" smtClean="0">
                <a:latin typeface="+mn-lt"/>
              </a:rPr>
              <a:t>?</a:t>
            </a:r>
            <a:endParaRPr lang="ru-RU" sz="2400" b="1" dirty="0">
              <a:latin typeface="+mn-lt"/>
            </a:endParaRPr>
          </a:p>
        </p:txBody>
      </p:sp>
      <p:pic>
        <p:nvPicPr>
          <p:cNvPr id="5" name="Picture 11" descr="58889655_1273565743_GayBol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34785"/>
            <a:ext cx="4191000" cy="3382736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283968" y="1916832"/>
            <a:ext cx="4716016" cy="47091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ru-RU" b="1" spc="-150" dirty="0" err="1" smtClean="0">
                <a:solidFill>
                  <a:schemeClr val="bg1">
                    <a:lumMod val="50000"/>
                  </a:schemeClr>
                </a:solidFill>
              </a:rPr>
              <a:t>Рухи</a:t>
            </a:r>
            <a:r>
              <a:rPr lang="ru-RU" b="1" spc="-150" dirty="0" smtClean="0">
                <a:solidFill>
                  <a:schemeClr val="bg1">
                    <a:lumMod val="50000"/>
                  </a:schemeClr>
                </a:solidFill>
              </a:rPr>
              <a:t> рук та </a:t>
            </a:r>
            <a:r>
              <a:rPr lang="ru-RU" b="1" spc="-150" dirty="0" err="1" smtClean="0">
                <a:solidFill>
                  <a:schemeClr val="bg1">
                    <a:lumMod val="50000"/>
                  </a:schemeClr>
                </a:solidFill>
              </a:rPr>
              <a:t>ніг</a:t>
            </a:r>
            <a:r>
              <a:rPr lang="ru-RU" b="1" spc="-15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b="1" spc="-150" dirty="0" err="1" smtClean="0">
                <a:solidFill>
                  <a:schemeClr val="bg1">
                    <a:lumMod val="50000"/>
                  </a:schemeClr>
                </a:solidFill>
              </a:rPr>
              <a:t>пови</a:t>
            </a:r>
            <a:r>
              <a:rPr lang="uk-UA" b="1" spc="-150" dirty="0" err="1" smtClean="0">
                <a:solidFill>
                  <a:schemeClr val="bg1">
                    <a:lumMod val="50000"/>
                  </a:schemeClr>
                </a:solidFill>
              </a:rPr>
              <a:t>нні</a:t>
            </a:r>
            <a:r>
              <a:rPr lang="ru-RU" b="1" spc="-150" dirty="0" smtClean="0">
                <a:solidFill>
                  <a:schemeClr val="bg1">
                    <a:lumMod val="50000"/>
                  </a:schemeClr>
                </a:solidFill>
              </a:rPr>
              <a:t> бути </a:t>
            </a:r>
            <a:r>
              <a:rPr lang="ru-RU" b="1" spc="-150" dirty="0" err="1" smtClean="0">
                <a:solidFill>
                  <a:schemeClr val="bg1">
                    <a:lumMod val="50000"/>
                  </a:schemeClr>
                </a:solidFill>
              </a:rPr>
              <a:t>більш</a:t>
            </a:r>
            <a:r>
              <a:rPr lang="ru-RU" b="1" spc="-15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b="1" spc="-150" dirty="0" err="1" smtClean="0">
                <a:solidFill>
                  <a:schemeClr val="bg1">
                    <a:lumMod val="50000"/>
                  </a:schemeClr>
                </a:solidFill>
              </a:rPr>
              <a:t>енергійними</a:t>
            </a:r>
            <a:r>
              <a:rPr lang="ru-RU" b="1" spc="-15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ru-RU" b="1" spc="-150" dirty="0" err="1" smtClean="0">
                <a:solidFill>
                  <a:schemeClr val="bg1">
                    <a:lumMod val="50000"/>
                  </a:schemeClr>
                </a:solidFill>
              </a:rPr>
              <a:t>махову</a:t>
            </a:r>
            <a:r>
              <a:rPr lang="ru-RU" b="1" spc="-150" dirty="0" smtClean="0">
                <a:solidFill>
                  <a:schemeClr val="bg1">
                    <a:lumMod val="50000"/>
                  </a:schemeClr>
                </a:solidFill>
              </a:rPr>
              <a:t> ногу </a:t>
            </a:r>
            <a:r>
              <a:rPr lang="ru-RU" b="1" spc="-150" dirty="0" err="1" smtClean="0">
                <a:solidFill>
                  <a:schemeClr val="bg1">
                    <a:lumMod val="50000"/>
                  </a:schemeClr>
                </a:solidFill>
              </a:rPr>
              <a:t>піднімають</a:t>
            </a:r>
            <a:r>
              <a:rPr lang="ru-RU" b="1" spc="-15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b="1" spc="-150" dirty="0" err="1" smtClean="0">
                <a:solidFill>
                  <a:schemeClr val="bg1">
                    <a:lumMod val="50000"/>
                  </a:schemeClr>
                </a:solidFill>
              </a:rPr>
              <a:t>вище</a:t>
            </a:r>
            <a:r>
              <a:rPr lang="ru-RU" b="1" spc="-150" dirty="0" smtClean="0">
                <a:solidFill>
                  <a:schemeClr val="bg1">
                    <a:lumMod val="50000"/>
                  </a:schemeClr>
                </a:solidFill>
              </a:rPr>
              <a:t> і </a:t>
            </a:r>
            <a:r>
              <a:rPr lang="ru-RU" b="1" spc="-150" dirty="0" err="1" smtClean="0">
                <a:solidFill>
                  <a:schemeClr val="bg1">
                    <a:lumMod val="50000"/>
                  </a:schemeClr>
                </a:solidFill>
              </a:rPr>
              <a:t>більше</a:t>
            </a:r>
            <a:r>
              <a:rPr lang="ru-RU" b="1" spc="-15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b="1" spc="-150" dirty="0" err="1" smtClean="0">
                <a:solidFill>
                  <a:schemeClr val="bg1">
                    <a:lumMod val="50000"/>
                  </a:schemeClr>
                </a:solidFill>
              </a:rPr>
              <a:t>згинають</a:t>
            </a:r>
            <a:r>
              <a:rPr lang="ru-RU" b="1" spc="-150" dirty="0" smtClean="0">
                <a:solidFill>
                  <a:schemeClr val="bg1">
                    <a:lumMod val="50000"/>
                  </a:schemeClr>
                </a:solidFill>
              </a:rPr>
              <a:t> в </a:t>
            </a:r>
            <a:r>
              <a:rPr lang="ru-RU" b="1" spc="-150" dirty="0" err="1" smtClean="0">
                <a:solidFill>
                  <a:schemeClr val="bg1">
                    <a:lumMod val="50000"/>
                  </a:schemeClr>
                </a:solidFill>
              </a:rPr>
              <a:t>коліні</a:t>
            </a:r>
            <a:r>
              <a:rPr lang="ru-RU" b="1" spc="-15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ru-RU" b="1" spc="-150" dirty="0" err="1" smtClean="0">
                <a:solidFill>
                  <a:schemeClr val="bg1">
                    <a:lumMod val="50000"/>
                  </a:schemeClr>
                </a:solidFill>
              </a:rPr>
              <a:t>Відштовхування</a:t>
            </a:r>
            <a:r>
              <a:rPr lang="ru-RU" b="1" spc="-150" dirty="0" smtClean="0">
                <a:solidFill>
                  <a:schemeClr val="bg1">
                    <a:lumMod val="50000"/>
                  </a:schemeClr>
                </a:solidFill>
              </a:rPr>
              <a:t> ногою </a:t>
            </a:r>
            <a:r>
              <a:rPr lang="ru-RU" b="1" spc="-150" dirty="0" err="1" smtClean="0">
                <a:solidFill>
                  <a:schemeClr val="bg1">
                    <a:lumMod val="50000"/>
                  </a:schemeClr>
                </a:solidFill>
              </a:rPr>
              <a:t>також</a:t>
            </a:r>
            <a:r>
              <a:rPr lang="ru-RU" b="1" spc="-15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b="1" spc="-150" dirty="0" err="1" smtClean="0">
                <a:solidFill>
                  <a:schemeClr val="bg1">
                    <a:lumMod val="50000"/>
                  </a:schemeClr>
                </a:solidFill>
              </a:rPr>
              <a:t>більш</a:t>
            </a:r>
            <a:r>
              <a:rPr lang="ru-RU" b="1" spc="-15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b="1" spc="-150" dirty="0" err="1" smtClean="0">
                <a:solidFill>
                  <a:schemeClr val="bg1">
                    <a:lumMod val="50000"/>
                  </a:schemeClr>
                </a:solidFill>
              </a:rPr>
              <a:t>енергійне</a:t>
            </a:r>
            <a:r>
              <a:rPr lang="ru-RU" b="1" spc="-15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ru-RU" dirty="0" smtClean="0">
                <a:latin typeface="Arial Black" pitchFamily="34" charset="0"/>
              </a:rPr>
              <a:t>А – </a:t>
            </a:r>
            <a:r>
              <a:rPr lang="ru-RU" dirty="0" err="1" smtClean="0">
                <a:latin typeface="Arial Black" pitchFamily="34" charset="0"/>
              </a:rPr>
              <a:t>коротку</a:t>
            </a:r>
            <a:endParaRPr lang="ru-RU" dirty="0" smtClean="0">
              <a:latin typeface="Arial Black" pitchFamily="34" charset="0"/>
            </a:endParaRPr>
          </a:p>
          <a:p>
            <a:pPr algn="ctr">
              <a:buFont typeface="Wingdings" pitchFamily="2" charset="2"/>
              <a:buNone/>
            </a:pPr>
            <a:endParaRPr lang="ru-RU" dirty="0" smtClean="0">
              <a:latin typeface="Arial Black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ru-RU" dirty="0" smtClean="0">
                <a:latin typeface="Arial Black" pitchFamily="34" charset="0"/>
              </a:rPr>
              <a:t>Б – </a:t>
            </a:r>
            <a:r>
              <a:rPr lang="ru-RU" dirty="0" err="1" smtClean="0">
                <a:latin typeface="Arial Black" pitchFamily="34" charset="0"/>
              </a:rPr>
              <a:t>средню</a:t>
            </a:r>
            <a:endParaRPr lang="ru-RU" dirty="0" smtClean="0">
              <a:latin typeface="Arial Black" pitchFamily="34" charset="0"/>
            </a:endParaRPr>
          </a:p>
          <a:p>
            <a:pPr algn="ctr">
              <a:buFont typeface="Wingdings" pitchFamily="2" charset="2"/>
              <a:buNone/>
            </a:pPr>
            <a:endParaRPr lang="ru-RU" dirty="0" smtClean="0">
              <a:latin typeface="Arial Black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ru-RU" dirty="0" smtClean="0">
                <a:latin typeface="Arial Black" pitchFamily="34" charset="0"/>
              </a:rPr>
              <a:t>В - </a:t>
            </a:r>
            <a:r>
              <a:rPr lang="ru-RU" dirty="0" err="1" smtClean="0">
                <a:latin typeface="Arial Black" pitchFamily="34" charset="0"/>
              </a:rPr>
              <a:t>довгу</a:t>
            </a:r>
            <a:endParaRPr lang="ru-RU" dirty="0" smtClean="0">
              <a:latin typeface="Arial Black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rtklara.files.wordpress.com/2009/03/dreamstimefree_5876465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3940" y="1451"/>
            <a:ext cx="9144000" cy="6855097"/>
          </a:xfrm>
          <a:prstGeom prst="rect">
            <a:avLst/>
          </a:prstGeom>
          <a:noFill/>
        </p:spPr>
      </p:pic>
      <p:pic>
        <p:nvPicPr>
          <p:cNvPr id="3" name="Picture 3" descr="C:\Users\Зинаида\Desktop\Цветы красивые\Букеты\321594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285767" y="1496219"/>
            <a:ext cx="5143504" cy="5151417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/>
        </p:nvSpPr>
        <p:spPr>
          <a:xfrm>
            <a:off x="0" y="285728"/>
            <a:ext cx="9144000" cy="928694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600" b="1" i="1" cap="none" dirty="0" err="1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Дякую</a:t>
            </a:r>
            <a:r>
              <a:rPr lang="ru-RU" sz="6600" b="1" i="1" cap="none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за </a:t>
            </a:r>
            <a:r>
              <a:rPr lang="ru-RU" sz="6600" b="1" i="1" dirty="0" err="1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увагу</a:t>
            </a:r>
            <a:r>
              <a:rPr lang="ru-RU" sz="6600" b="1" i="1" cap="none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ru-RU" sz="6600" b="1" i="1" cap="none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Содержимое 2"/>
          <p:cNvSpPr>
            <a:spLocks noGrp="1"/>
          </p:cNvSpPr>
          <p:nvPr/>
        </p:nvSpPr>
        <p:spPr>
          <a:xfrm>
            <a:off x="4568060" y="1793079"/>
            <a:ext cx="428628" cy="492913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ru-RU" sz="36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3" descr="C:\Users\Зинаида\Desktop\Цветы красивые\Букеты\321594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 flipH="1">
            <a:off x="4286264" y="1496217"/>
            <a:ext cx="5143504" cy="5151417"/>
          </a:xfrm>
          <a:prstGeom prst="rect">
            <a:avLst/>
          </a:prstGeom>
          <a:noFill/>
        </p:spPr>
      </p:pic>
      <p:pic>
        <p:nvPicPr>
          <p:cNvPr id="7" name="Picture 3" descr="C:\Users\Зинаида\Desktop\Цветы красивые\Букеты\321594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270643">
            <a:off x="1328397" y="1043262"/>
            <a:ext cx="5143504" cy="5151417"/>
          </a:xfrm>
          <a:prstGeom prst="rect">
            <a:avLst/>
          </a:prstGeom>
          <a:noFill/>
        </p:spPr>
      </p:pic>
      <p:pic>
        <p:nvPicPr>
          <p:cNvPr id="8" name="Picture 3" descr="C:\Users\Зинаида\Desktop\Цветы красивые\Букеты\321594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130304">
            <a:off x="2975627" y="1048752"/>
            <a:ext cx="5143504" cy="515141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22871D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6298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7472" y="692696"/>
            <a:ext cx="8820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Нагороди </a:t>
            </a:r>
            <a:r>
              <a:rPr lang="ru-RU" sz="5400" b="1" dirty="0" err="1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Серти</a:t>
            </a:r>
            <a:r>
              <a:rPr lang="uk-UA" sz="5400" b="1" dirty="0" err="1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фікати</a:t>
            </a:r>
            <a:endParaRPr lang="ru-RU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5" y="2526823"/>
            <a:ext cx="4560506" cy="34203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23650"/>
            <a:ext cx="3206761" cy="4426725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1997492"/>
            <a:ext cx="3165722" cy="4452883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74625022"/>
      </p:ext>
    </p:extLst>
  </p:cSld>
  <p:clrMapOvr>
    <a:masterClrMapping/>
  </p:clrMapOvr>
  <p:transition advClick="0" advTm="2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62989" cy="6858000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75233" y="291661"/>
            <a:ext cx="9144000" cy="792088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txBody>
          <a:bodyPr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11430"/>
                <a:solidFill>
                  <a:srgbClr val="90440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Нагороди </a:t>
            </a:r>
            <a:r>
              <a:rPr lang="ru-RU" sz="5400" b="1" dirty="0" err="1" smtClean="0">
                <a:ln w="11430"/>
                <a:solidFill>
                  <a:srgbClr val="90440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Сертифікати</a:t>
            </a:r>
            <a:endParaRPr lang="ru-RU" sz="5400" b="1" dirty="0">
              <a:ln w="11430"/>
              <a:solidFill>
                <a:srgbClr val="90440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81" y="1268760"/>
            <a:ext cx="3707904" cy="5329719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68760"/>
            <a:ext cx="3664769" cy="5329719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1434931"/>
            <a:ext cx="3240360" cy="4370333"/>
          </a:xfrm>
          <a:prstGeom prst="ellipse">
            <a:avLst/>
          </a:prstGeom>
          <a:ln w="190500" cap="rnd">
            <a:solidFill>
              <a:schemeClr val="bg2">
                <a:lumMod val="2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6" descr="C:\Users\Зинаида\Desktop\Цветы красивые\oformlenie-20.pn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 rot="14129768" flipH="1" flipV="1">
            <a:off x="4814017" y="2909877"/>
            <a:ext cx="1259035" cy="1417726"/>
          </a:xfrm>
          <a:prstGeom prst="rect">
            <a:avLst/>
          </a:prstGeom>
          <a:noFill/>
        </p:spPr>
      </p:pic>
      <p:pic>
        <p:nvPicPr>
          <p:cNvPr id="9" name="Picture 6" descr="C:\Users\Зинаида\Desktop\Цветы красивые\oformlenie-20.pn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 rot="7470232" flipV="1">
            <a:off x="3174457" y="4156756"/>
            <a:ext cx="936104" cy="1054092"/>
          </a:xfrm>
          <a:prstGeom prst="rect">
            <a:avLst/>
          </a:prstGeom>
          <a:noFill/>
        </p:spPr>
      </p:pic>
      <p:pic>
        <p:nvPicPr>
          <p:cNvPr id="10" name="Picture 6" descr="C:\Users\Зинаида\Desktop\Цветы красивые\oformlenie-20.pn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 rot="14129768" flipH="1" flipV="1">
            <a:off x="4679607" y="3996369"/>
            <a:ext cx="1259035" cy="1417726"/>
          </a:xfrm>
          <a:prstGeom prst="rect">
            <a:avLst/>
          </a:prstGeom>
          <a:noFill/>
        </p:spPr>
      </p:pic>
      <p:pic>
        <p:nvPicPr>
          <p:cNvPr id="11" name="Picture 6" descr="C:\Users\Зинаида\Desktop\Цветы красивые\oformlenie-20.pn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 rot="7470232" flipV="1">
            <a:off x="3018343" y="3406572"/>
            <a:ext cx="936104" cy="1054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5334905"/>
      </p:ext>
    </p:extLst>
  </p:cSld>
  <p:clrMapOvr>
    <a:masterClrMapping/>
  </p:clrMapOvr>
  <p:transition advClick="0" advTm="2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62989" cy="6858000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11175" y="669498"/>
            <a:ext cx="9103214" cy="750391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txBody>
          <a:bodyPr>
            <a:normAutofit fontScale="90000" lnSpcReduction="20000"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n w="11430"/>
                <a:solidFill>
                  <a:srgbClr val="90440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Нагороди </a:t>
            </a:r>
            <a:r>
              <a:rPr lang="ru-RU" sz="6000" b="1" dirty="0" err="1" smtClean="0">
                <a:ln w="11430"/>
                <a:solidFill>
                  <a:srgbClr val="90440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Сертифікати</a:t>
            </a:r>
            <a:endParaRPr lang="ru-RU" sz="6000" b="1" dirty="0">
              <a:ln w="11430"/>
              <a:solidFill>
                <a:srgbClr val="90440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665" y="1810430"/>
            <a:ext cx="7249854" cy="50381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11" y="1417638"/>
            <a:ext cx="3456384" cy="5022096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95" y="1412776"/>
            <a:ext cx="3490261" cy="5013176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82714599"/>
      </p:ext>
    </p:extLst>
  </p:cSld>
  <p:clrMapOvr>
    <a:masterClrMapping/>
  </p:clrMapOvr>
  <p:transition advClick="0" advTm="2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62989" cy="6858000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/>
        </p:nvSpPr>
        <p:spPr>
          <a:xfrm>
            <a:off x="180528" y="845068"/>
            <a:ext cx="9144000" cy="1647828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5400" b="1" cap="none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Моє педагогічне </a:t>
            </a:r>
          </a:p>
          <a:p>
            <a:pPr algn="ctr"/>
            <a:r>
              <a:rPr lang="uk-UA" sz="5400" b="1" cap="none" dirty="0" smtClean="0">
                <a:ln w="1143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кредо:</a:t>
            </a:r>
            <a:endParaRPr lang="ru-RU" sz="5400" b="1" cap="none" dirty="0">
              <a:ln w="11430"/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Содержимое 2"/>
          <p:cNvSpPr>
            <a:spLocks noGrp="1"/>
          </p:cNvSpPr>
          <p:nvPr/>
        </p:nvSpPr>
        <p:spPr>
          <a:xfrm>
            <a:off x="349696" y="2500711"/>
            <a:ext cx="8686800" cy="4168649"/>
          </a:xfrm>
          <a:prstGeom prst="rect">
            <a:avLst/>
          </a:prstGeom>
        </p:spPr>
        <p:txBody>
          <a:bodyPr vert="horz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44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 «</a:t>
            </a:r>
            <a:r>
              <a:rPr lang="ru-RU" sz="4400" b="1" dirty="0" err="1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Здоров‘я</a:t>
            </a:r>
            <a:r>
              <a:rPr lang="ru-RU" sz="44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– основа </a:t>
            </a:r>
            <a:r>
              <a:rPr lang="ru-RU" sz="4400" b="1" dirty="0" err="1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життя</a:t>
            </a:r>
            <a:r>
              <a:rPr lang="ru-RU" sz="4400" b="1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»</a:t>
            </a:r>
            <a:endParaRPr lang="ru-RU" sz="4400" b="1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4544" y="3733869"/>
            <a:ext cx="9144000" cy="24314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54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Моє</a:t>
            </a:r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ru-RU" sz="54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життєве</a:t>
            </a:r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кредо:</a:t>
            </a:r>
          </a:p>
          <a:p>
            <a:r>
              <a:rPr lang="ru-RU" sz="44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  «Не </a:t>
            </a:r>
            <a:r>
              <a:rPr lang="ru-RU" sz="4400" b="1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боятися</a:t>
            </a:r>
            <a:r>
              <a:rPr lang="ru-RU" sz="44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400" b="1" dirty="0" err="1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труднощів</a:t>
            </a:r>
            <a:r>
              <a:rPr lang="ru-RU" sz="44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»</a:t>
            </a:r>
            <a:endParaRPr lang="ru-RU" sz="4400" b="1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37" y="-2"/>
            <a:ext cx="9298063" cy="685800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1844823"/>
            <a:ext cx="3166321" cy="4032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21462"/>
            <a:ext cx="5040560" cy="703282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000" b="1" cap="none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Школа і </a:t>
            </a:r>
            <a:r>
              <a:rPr lang="ru-RU" sz="4000" b="1" cap="none" dirty="0" err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здоров‘я</a:t>
            </a:r>
            <a:endParaRPr lang="ru-RU" sz="4000" b="1" cap="none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633865" y="1171508"/>
            <a:ext cx="5510135" cy="54258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В </a:t>
            </a:r>
            <a:r>
              <a:rPr lang="ru-RU" dirty="0" err="1" smtClean="0"/>
              <a:t>школі</a:t>
            </a:r>
            <a:r>
              <a:rPr lang="ru-RU" dirty="0" smtClean="0"/>
              <a:t> </a:t>
            </a:r>
            <a:r>
              <a:rPr lang="ru-RU" dirty="0" err="1" smtClean="0"/>
              <a:t>навчається</a:t>
            </a:r>
            <a:r>
              <a:rPr lang="ru-RU" dirty="0" smtClean="0"/>
              <a:t> 88 </a:t>
            </a:r>
            <a:r>
              <a:rPr lang="ru-RU" dirty="0" err="1" smtClean="0"/>
              <a:t>учнів</a:t>
            </a:r>
            <a:r>
              <a:rPr lang="ru-RU" dirty="0" smtClean="0"/>
              <a:t>. </a:t>
            </a:r>
          </a:p>
          <a:p>
            <a:pPr>
              <a:buNone/>
            </a:pPr>
            <a:r>
              <a:rPr lang="ru-RU" dirty="0"/>
              <a:t>З</a:t>
            </a:r>
            <a:r>
              <a:rPr lang="ru-RU" dirty="0" smtClean="0"/>
              <a:t> них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групу</a:t>
            </a:r>
            <a:r>
              <a:rPr lang="ru-RU" dirty="0" smtClean="0"/>
              <a:t> </a:t>
            </a:r>
            <a:r>
              <a:rPr lang="ru-RU" dirty="0" err="1" smtClean="0"/>
              <a:t>здоров'я</a:t>
            </a:r>
            <a:r>
              <a:rPr lang="ru-RU" dirty="0" smtClean="0"/>
              <a:t>:</a:t>
            </a:r>
          </a:p>
          <a:p>
            <a:pPr>
              <a:buNone/>
            </a:pPr>
            <a:r>
              <a:rPr lang="ru-RU" dirty="0" err="1" smtClean="0"/>
              <a:t>Основну</a:t>
            </a:r>
            <a:r>
              <a:rPr lang="ru-RU" dirty="0" smtClean="0"/>
              <a:t>           70 </a:t>
            </a:r>
            <a:r>
              <a:rPr lang="ru-RU" dirty="0" err="1" smtClean="0"/>
              <a:t>учнів</a:t>
            </a:r>
            <a:r>
              <a:rPr lang="ru-RU" dirty="0" smtClean="0"/>
              <a:t> (80%), </a:t>
            </a:r>
          </a:p>
          <a:p>
            <a:pPr>
              <a:buNone/>
            </a:pPr>
            <a:r>
              <a:rPr lang="ru-RU" dirty="0" err="1" smtClean="0"/>
              <a:t>Підготовчу</a:t>
            </a:r>
            <a:r>
              <a:rPr lang="ru-RU" dirty="0" smtClean="0"/>
              <a:t>       15 </a:t>
            </a:r>
            <a:r>
              <a:rPr lang="ru-RU" dirty="0" err="1" smtClean="0"/>
              <a:t>учнів</a:t>
            </a:r>
            <a:r>
              <a:rPr lang="ru-RU" dirty="0" smtClean="0"/>
              <a:t> (17%), </a:t>
            </a:r>
          </a:p>
          <a:p>
            <a:pPr>
              <a:buNone/>
            </a:pPr>
            <a:r>
              <a:rPr lang="ru-RU" dirty="0" err="1" smtClean="0"/>
              <a:t>Спеціальну</a:t>
            </a:r>
            <a:r>
              <a:rPr lang="ru-RU" dirty="0" smtClean="0"/>
              <a:t>       3 </a:t>
            </a:r>
            <a:r>
              <a:rPr lang="ru-RU" dirty="0" err="1" smtClean="0"/>
              <a:t>учнів</a:t>
            </a:r>
            <a:r>
              <a:rPr lang="ru-RU" dirty="0" smtClean="0"/>
              <a:t>   (8%). </a:t>
            </a:r>
          </a:p>
          <a:p>
            <a:pPr marL="0" indent="0" algn="ctr">
              <a:buNone/>
            </a:pPr>
            <a:r>
              <a:rPr lang="ru-RU" dirty="0" smtClean="0"/>
              <a:t>За результатами </a:t>
            </a:r>
            <a:r>
              <a:rPr lang="ru-RU" dirty="0" err="1" smtClean="0"/>
              <a:t>медичних</a:t>
            </a:r>
            <a:r>
              <a:rPr lang="ru-RU" dirty="0" smtClean="0"/>
              <a:t> </a:t>
            </a:r>
            <a:r>
              <a:rPr lang="ru-RU" dirty="0" err="1" smtClean="0"/>
              <a:t>оглядів</a:t>
            </a:r>
            <a:r>
              <a:rPr lang="ru-RU" dirty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поширен</a:t>
            </a:r>
            <a:r>
              <a:rPr lang="uk-UA" dirty="0" smtClean="0"/>
              <a:t>і</a:t>
            </a:r>
            <a:r>
              <a:rPr lang="ru-RU" dirty="0" smtClean="0"/>
              <a:t>  </a:t>
            </a:r>
            <a:r>
              <a:rPr lang="ru-RU" dirty="0" err="1" smtClean="0"/>
              <a:t>захворювання</a:t>
            </a:r>
            <a:r>
              <a:rPr lang="ru-RU" dirty="0" smtClean="0"/>
              <a:t>:</a:t>
            </a:r>
          </a:p>
          <a:p>
            <a:pPr>
              <a:buClr>
                <a:srgbClr val="22871D"/>
              </a:buClr>
            </a:pPr>
            <a:r>
              <a:rPr lang="ru-RU" dirty="0" err="1" smtClean="0"/>
              <a:t>Органів</a:t>
            </a:r>
            <a:r>
              <a:rPr lang="ru-RU" dirty="0" smtClean="0"/>
              <a:t> </a:t>
            </a:r>
            <a:r>
              <a:rPr lang="ru-RU" dirty="0" err="1" smtClean="0"/>
              <a:t>дихання</a:t>
            </a:r>
            <a:r>
              <a:rPr lang="ru-RU" dirty="0" smtClean="0"/>
              <a:t>, </a:t>
            </a:r>
          </a:p>
          <a:p>
            <a:pPr>
              <a:buClr>
                <a:srgbClr val="22871D"/>
              </a:buClr>
            </a:pPr>
            <a:r>
              <a:rPr lang="ru-RU" dirty="0" err="1" smtClean="0"/>
              <a:t>Кістково-мязової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 (</a:t>
            </a:r>
            <a:r>
              <a:rPr lang="ru-RU" dirty="0" err="1" smtClean="0"/>
              <a:t>сколіози</a:t>
            </a:r>
            <a:r>
              <a:rPr lang="ru-RU" dirty="0" smtClean="0"/>
              <a:t>, </a:t>
            </a:r>
            <a:r>
              <a:rPr lang="ru-RU" dirty="0" err="1" smtClean="0"/>
              <a:t>порушення</a:t>
            </a:r>
            <a:r>
              <a:rPr lang="ru-RU" dirty="0"/>
              <a:t> </a:t>
            </a:r>
            <a:r>
              <a:rPr lang="ru-RU" dirty="0" err="1" smtClean="0"/>
              <a:t>постави</a:t>
            </a:r>
            <a:r>
              <a:rPr lang="ru-RU" dirty="0" smtClean="0"/>
              <a:t>),</a:t>
            </a:r>
          </a:p>
          <a:p>
            <a:pPr>
              <a:buClr>
                <a:srgbClr val="22871D"/>
              </a:buClr>
            </a:pPr>
            <a:r>
              <a:rPr lang="ru-RU" dirty="0" err="1" smtClean="0"/>
              <a:t>Органів</a:t>
            </a:r>
            <a:r>
              <a:rPr lang="ru-RU" dirty="0" smtClean="0"/>
              <a:t> </a:t>
            </a:r>
            <a:r>
              <a:rPr lang="ru-RU" dirty="0" err="1" smtClean="0"/>
              <a:t>зору</a:t>
            </a:r>
            <a:r>
              <a:rPr lang="ru-RU" dirty="0" smtClean="0"/>
              <a:t>, </a:t>
            </a:r>
          </a:p>
          <a:p>
            <a:pPr>
              <a:buClr>
                <a:srgbClr val="22871D"/>
              </a:buClr>
            </a:pPr>
            <a:r>
              <a:rPr lang="ru-RU" dirty="0" err="1" smtClean="0"/>
              <a:t>Серцево-судинної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 .</a:t>
            </a:r>
          </a:p>
        </p:txBody>
      </p:sp>
      <p:sp>
        <p:nvSpPr>
          <p:cNvPr id="15364" name="AutoShape 4" descr="http://st.gdefon.com/wallpapers_original/wallpapers/426869_rozy_cvety_krasivye_2560x1600_%28www.GdeFon.ru%29.jpg"/>
          <p:cNvSpPr>
            <a:spLocks noChangeAspect="1" noChangeArrowheads="1"/>
          </p:cNvSpPr>
          <p:nvPr/>
        </p:nvSpPr>
        <p:spPr bwMode="auto">
          <a:xfrm>
            <a:off x="155575" y="-655638"/>
            <a:ext cx="2200275" cy="1371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366" name="AutoShape 6" descr="http://st.gdefon.com/wallpapers_original/wallpapers/426869_rozy_cvety_krasivye_2560x1600_%28www.GdeFon.ru%29.jpg"/>
          <p:cNvSpPr>
            <a:spLocks noChangeAspect="1" noChangeArrowheads="1"/>
          </p:cNvSpPr>
          <p:nvPr/>
        </p:nvSpPr>
        <p:spPr bwMode="auto">
          <a:xfrm>
            <a:off x="214282" y="-685801"/>
            <a:ext cx="2200275" cy="1371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1" y="-3620"/>
            <a:ext cx="9165230" cy="6861619"/>
          </a:xfrm>
          <a:prstGeom prst="rect">
            <a:avLst/>
          </a:prstGeom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5076056" y="3937916"/>
            <a:ext cx="3353893" cy="2515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692819" y="3941440"/>
            <a:ext cx="3353893" cy="2515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2884438" y="3914723"/>
            <a:ext cx="3353893" cy="2515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07644"/>
            <a:ext cx="7467600" cy="3689508"/>
          </a:xfrm>
          <a:prstGeom prst="frame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/>
            </a:r>
            <a:br>
              <a:rPr lang="ru-RU" sz="2800" b="1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</a:br>
            <a:r>
              <a:rPr lang="ru-RU" sz="2800" b="1" dirty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/>
            </a:r>
            <a:br>
              <a:rPr lang="ru-RU" sz="2800" b="1" dirty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</a:br>
            <a:r>
              <a:rPr lang="ru-RU" sz="2800" b="1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Використання</a:t>
            </a:r>
            <a:r>
              <a:rPr lang="ru-RU" sz="2800" b="1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 </a:t>
            </a:r>
            <a:r>
              <a:rPr lang="ru-RU" sz="2800" b="1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здоровязберігающих</a:t>
            </a:r>
            <a:r>
              <a:rPr lang="ru-RU" sz="2800" b="1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 </a:t>
            </a:r>
            <a:r>
              <a:rPr lang="ru-RU" sz="2800" b="1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технологій</a:t>
            </a:r>
            <a:r>
              <a:rPr lang="ru-RU" sz="2800" b="1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 на уроках </a:t>
            </a:r>
            <a:r>
              <a:rPr lang="ru-RU" sz="2800" b="1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фізичної</a:t>
            </a:r>
            <a:r>
              <a:rPr lang="ru-RU" sz="2800" b="1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 </a:t>
            </a:r>
            <a:r>
              <a:rPr lang="ru-RU" sz="2800" b="1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культури</a:t>
            </a:r>
            <a:r>
              <a:rPr lang="ru-RU" sz="2800" b="1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 та в </a:t>
            </a:r>
            <a:r>
              <a:rPr lang="ru-RU" sz="2800" b="1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позаурочний</a:t>
            </a:r>
            <a:r>
              <a:rPr lang="ru-RU" sz="2800" b="1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 час є основою </a:t>
            </a:r>
            <a:r>
              <a:rPr lang="ru-RU" sz="2800" b="1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формування</a:t>
            </a:r>
            <a:r>
              <a:rPr lang="ru-RU" sz="2800" b="1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 здорового способу </a:t>
            </a:r>
            <a:r>
              <a:rPr lang="ru-RU" sz="2800" b="1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життя</a:t>
            </a:r>
            <a:r>
              <a:rPr lang="ru-RU" sz="2800" b="1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 </a:t>
            </a:r>
            <a:r>
              <a:rPr lang="ru-RU" sz="2800" b="1" dirty="0" err="1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учнів</a:t>
            </a:r>
            <a:r>
              <a:rPr lang="ru-RU" sz="2800" b="1" dirty="0" smtClean="0">
                <a:ln>
                  <a:solidFill>
                    <a:srgbClr val="22871D"/>
                  </a:solidFill>
                </a:ln>
                <a:solidFill>
                  <a:srgbClr val="22871D"/>
                </a:solidFill>
              </a:rPr>
              <a:t>. </a:t>
            </a:r>
            <a:endParaRPr lang="ru-RU" sz="2800" b="1" dirty="0">
              <a:ln>
                <a:solidFill>
                  <a:srgbClr val="22871D"/>
                </a:solidFill>
              </a:ln>
              <a:solidFill>
                <a:srgbClr val="22871D"/>
              </a:solidFill>
            </a:endParaRPr>
          </a:p>
        </p:txBody>
      </p:sp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1813</TotalTime>
  <Words>995</Words>
  <Application>Microsoft Office PowerPoint</Application>
  <PresentationFormat>Экран (4:3)</PresentationFormat>
  <Paragraphs>170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51" baseType="lpstr">
      <vt:lpstr>Arial</vt:lpstr>
      <vt:lpstr>Arial Black</vt:lpstr>
      <vt:lpstr>Bookman Old Style</vt:lpstr>
      <vt:lpstr>Calibri</vt:lpstr>
      <vt:lpstr>Century Schoolbook</vt:lpstr>
      <vt:lpstr>Comic Sans MS</vt:lpstr>
      <vt:lpstr>Courier New</vt:lpstr>
      <vt:lpstr>Impact</vt:lpstr>
      <vt:lpstr>inherit</vt:lpstr>
      <vt:lpstr>Times New Roman</vt:lpstr>
      <vt:lpstr>Wingdings</vt:lpstr>
      <vt:lpstr>Wingdings 2</vt:lpstr>
      <vt:lpstr>Эркер</vt:lpstr>
      <vt:lpstr>  Презентація:  Досвід роботи вчителя  фізичної культури  Іванової  Валентини         Антонівни</vt:lpstr>
      <vt:lpstr>Іванова Валентина Антонівна</vt:lpstr>
      <vt:lpstr>Іванова Валентина Антонівна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Школа і здоров‘я</vt:lpstr>
      <vt:lpstr>  Використання здоровязберігающих технологій на уроках фізичної культури та в позаурочний час є основою формування здорового способу життя учнів. </vt:lpstr>
      <vt:lpstr>Мета моєї  педагогічної діяльності:         підняти рівень фізичної підготовленості учнів</vt:lpstr>
      <vt:lpstr>Тема самоосвіти:</vt:lpstr>
      <vt:lpstr>Оцінка рівня фізичних якостей</vt:lpstr>
      <vt:lpstr>Фізична підготовленність школярів. Тести:</vt:lpstr>
      <vt:lpstr>На уроках і позакласних заходах  застосовую найефективніший метод </vt:lpstr>
      <vt:lpstr>Використання  ІКТ   на уроці фізичної культурі</vt:lpstr>
      <vt:lpstr>Фрагменти  уроків</vt:lpstr>
      <vt:lpstr> Настільний теніс Правила гри</vt:lpstr>
      <vt:lpstr> Правильна подача</vt:lpstr>
      <vt:lpstr>Правильне повернення</vt:lpstr>
      <vt:lpstr>Правила Ф у т б о л у</vt:lpstr>
      <vt:lpstr>ПРАВИЛО 1. ПОЛЕ ДЛЯ ГРИ</vt:lpstr>
      <vt:lpstr>ПРАВИЛО 2. М'ЯЧ </vt:lpstr>
      <vt:lpstr>Техніка стрибка в довжину з розбігу способом «зігнувши ноги»</vt:lpstr>
      <vt:lpstr>             Фази стрибка:  Відштовхування</vt:lpstr>
      <vt:lpstr>             Фази стрибка: Політ</vt:lpstr>
      <vt:lpstr>Фази стрибка:  Політ</vt:lpstr>
      <vt:lpstr>Фази стрибка:  Політ</vt:lpstr>
      <vt:lpstr>Фази стрибка: Приземлення</vt:lpstr>
      <vt:lpstr>Фази стрибка: Приземлення</vt:lpstr>
      <vt:lpstr>Презентация PowerPoint</vt:lpstr>
      <vt:lpstr>А ЯКЕ ВАШЕ РІШЕННЯ?</vt:lpstr>
      <vt:lpstr>Правильна відповідь:</vt:lpstr>
      <vt:lpstr>             А ЯКЕ ВАШЕ РІШЕННЯ?</vt:lpstr>
      <vt:lpstr>Правильна відповідь</vt:lpstr>
      <vt:lpstr>Питання по теорії легкої атлетики</vt:lpstr>
      <vt:lpstr>Запитання №1 Скількі метрів необхідно пройти  після біга, щоб поновити дихання?</vt:lpstr>
      <vt:lpstr>Запитання №2 Про яку дистанцию йде річ?</vt:lpstr>
      <vt:lpstr>Презентация PowerPoint</vt:lpstr>
    </vt:vector>
  </TitlesOfParts>
  <Company>UralSOFT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Зинаида</dc:creator>
  <cp:lastModifiedBy>Пользователь Windows</cp:lastModifiedBy>
  <cp:revision>213</cp:revision>
  <dcterms:created xsi:type="dcterms:W3CDTF">2014-11-20T09:57:07Z</dcterms:created>
  <dcterms:modified xsi:type="dcterms:W3CDTF">2020-03-31T09:24:13Z</dcterms:modified>
</cp:coreProperties>
</file>