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8" r:id="rId6"/>
    <p:sldId id="289" r:id="rId7"/>
    <p:sldId id="301" r:id="rId8"/>
    <p:sldId id="290" r:id="rId9"/>
    <p:sldId id="291" r:id="rId10"/>
    <p:sldId id="302" r:id="rId11"/>
    <p:sldId id="293" r:id="rId12"/>
    <p:sldId id="303" r:id="rId13"/>
    <p:sldId id="292" r:id="rId14"/>
    <p:sldId id="295" r:id="rId15"/>
    <p:sldId id="304" r:id="rId16"/>
    <p:sldId id="296" r:id="rId17"/>
    <p:sldId id="297" r:id="rId18"/>
    <p:sldId id="298" r:id="rId19"/>
    <p:sldId id="299" r:id="rId20"/>
    <p:sldId id="294" r:id="rId21"/>
    <p:sldId id="300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21D550-24B5-468F-B9BE-1D9E0D510575}">
          <p14:sldIdLst>
            <p14:sldId id="256"/>
            <p14:sldId id="288"/>
            <p14:sldId id="289"/>
            <p14:sldId id="301"/>
            <p14:sldId id="290"/>
            <p14:sldId id="291"/>
            <p14:sldId id="302"/>
            <p14:sldId id="293"/>
            <p14:sldId id="303"/>
            <p14:sldId id="292"/>
            <p14:sldId id="295"/>
            <p14:sldId id="304"/>
            <p14:sldId id="296"/>
            <p14:sldId id="297"/>
            <p14:sldId id="298"/>
            <p14:sldId id="299"/>
            <p14:sldId id="294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14" autoAdjust="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t>04.02.2020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5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963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564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60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927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9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86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1844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3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437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548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C3F51-DF49-434D-98C9-D1064078B321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1ED220-E1EA-4206-AD06-3D4D45DEC245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29C8F-84FB-48EE-B41A-2F7C664CF058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81DDF-860B-474C-8FE1-751F61194B2C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742051-FCDF-4397-A6CF-C9DFE16D5235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FFEF9-8783-431A-AD7A-571702592C26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1F78-B4EB-4D52-9039-522D820AF0D5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437CE-B8E7-465B-8D2B-969C6F9258EC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4C150-AAD2-439F-BEC7-EF4511674BAA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E1284-44AD-42A0-ABD3-C841AFACF520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t>04.02.2020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0851" y="807672"/>
            <a:ext cx="9121253" cy="2538484"/>
          </a:xfrm>
        </p:spPr>
        <p:txBody>
          <a:bodyPr rtlCol="0">
            <a:normAutofit fontScale="90000"/>
          </a:bodyPr>
          <a:lstStyle/>
          <a:p>
            <a:r>
              <a:rPr lang="uk-UA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Розвиток дрібної моторики у дітей дошкільного віку через різні види продуктивної </a:t>
            </a:r>
            <a:r>
              <a:rPr lang="uk-U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діяльності</a:t>
            </a:r>
            <a:endParaRPr lang="ru-RU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63615" y="3500050"/>
            <a:ext cx="6691392" cy="1877905"/>
          </a:xfrm>
        </p:spPr>
        <p:txBody>
          <a:bodyPr rtlCol="0">
            <a:normAutofit/>
          </a:bodyPr>
          <a:lstStyle/>
          <a:p>
            <a:pPr algn="r" defTabSz="911225">
              <a:tabLst>
                <a:tab pos="6372225" algn="l"/>
              </a:tabLst>
            </a:pPr>
            <a:r>
              <a:rPr lang="uk-UA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Виконала : </a:t>
            </a:r>
          </a:p>
          <a:p>
            <a:pPr algn="r" defTabSz="911225">
              <a:tabLst>
                <a:tab pos="6372225" algn="l"/>
              </a:tabLst>
            </a:pPr>
            <a:r>
              <a:rPr lang="uk-UA" sz="2400" dirty="0" smtClean="0"/>
              <a:t>Старосек </a:t>
            </a:r>
            <a:r>
              <a:rPr lang="uk-UA" sz="2400" dirty="0"/>
              <a:t>Ірина </a:t>
            </a:r>
            <a:r>
              <a:rPr lang="uk-UA" sz="2400" dirty="0" smtClean="0"/>
              <a:t>Феофанівна .</a:t>
            </a:r>
            <a:r>
              <a:rPr lang="uk-UA" sz="2400" dirty="0"/>
              <a:t>Посада-вихователь</a:t>
            </a:r>
            <a:endParaRPr lang="de-DE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2651" y="49162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kern="0" spc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«... Чим більше майстерності в дитячій руці, тим розумніша дитина».</a:t>
            </a:r>
            <a:endParaRPr lang="ru-RU" sz="2400" kern="0" spc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kern="0" spc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(В. А. Сухомлинський</a:t>
            </a:r>
            <a:r>
              <a:rPr lang="uk-UA" i="1" kern="0" spc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kern="0" spc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651" y="284452"/>
            <a:ext cx="1139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1225">
              <a:tabLst>
                <a:tab pos="6372225" algn="l"/>
              </a:tabLst>
            </a:pPr>
            <a:r>
              <a:rPr lang="uk-UA" sz="2800" dirty="0"/>
              <a:t>КЗ Кременівський я/с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7565" y="76707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Були дотримані і умови для занять, що немало важливо для дітей дошкільного віку.</a:t>
            </a:r>
            <a:endParaRPr lang="ru-RU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Заняття проводилися в 1 половину дня, в цікавій для дітей формі, з включенням предметно-практичної діяльності та ігор дітей. Зміст занять даного перспективного плану могло змінюватися, доповнюватися різними видами діяльності, які, на мій погляд, могли більше сприяти реалізації завдань змісту</a:t>
            </a:r>
            <a:r>
              <a:rPr lang="uk-UA" sz="2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3875" y="360889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Роботу з даного напрямку будувала на основі головних методичних принципів: врахування вікових особливостей дітей, доступність матеріалу, поступовість його ускладнення.</a:t>
            </a:r>
            <a:endParaRPr lang="ru-RU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8" b="8024"/>
          <a:stretch/>
        </p:blipFill>
        <p:spPr>
          <a:xfrm>
            <a:off x="491070" y="5160936"/>
            <a:ext cx="11070667" cy="16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068" y="296529"/>
            <a:ext cx="7273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Протягом усього дошкільного віку розвиток дрібної моторики має величезне значення для розвитку творчості дітей. У дитячому саду до продуктивним видам діяльності ставляться: малювання, конструювання, ліплення, виготовлення поробок, вони розвивають дрібну моторику пальців. Дошкільник здатний засвоїти тільки ту програму, яка відповідає його інтересам. У групі створені умови для накопичення практичного досвіду і, насамперед, ручної </a:t>
            </a:r>
            <a:r>
              <a:rPr lang="uk-UA" sz="2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вправності</a:t>
            </a:r>
            <a:r>
              <a:rPr lang="uk-UA" sz="2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uk-UA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без якої неможливо швидко і успішно засвоїти різні навички. 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4678" y="3282838"/>
            <a:ext cx="63388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Аплікація, вирізування з паперу, ліплення з пластиліну, орігамі, робота з крупами та інші види дитячої творчості не тільки розвивають дитину естетично, але і допомагають йому вчитися акуратності і терпіння, без яких у школі не обійтися. А також, розробляють дрібну моторику пальців, що спрощує навчання письма і сприяє формуванню правильної і красивої речі.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7"/>
          <a:stretch/>
        </p:blipFill>
        <p:spPr>
          <a:xfrm>
            <a:off x="10042902" y="0"/>
            <a:ext cx="214909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2"/>
          <a:stretch/>
        </p:blipFill>
        <p:spPr>
          <a:xfrm>
            <a:off x="0" y="0"/>
            <a:ext cx="2185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4" y="508138"/>
            <a:ext cx="4528931" cy="3314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5" y="508138"/>
            <a:ext cx="4220609" cy="3314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5" y="4094920"/>
            <a:ext cx="4220609" cy="2464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5" y="4035285"/>
            <a:ext cx="4528930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07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7" y="216977"/>
            <a:ext cx="11716396" cy="639902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012957" y="378385"/>
            <a:ext cx="7121278" cy="3774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3800" y="525391"/>
            <a:ext cx="6675120" cy="5943600"/>
          </a:xfrm>
        </p:spPr>
        <p:txBody>
          <a:bodyPr rtlCol="0"/>
          <a:lstStyle/>
          <a:p>
            <a:pPr marL="45720" indent="0">
              <a:buNone/>
            </a:pPr>
            <a:r>
              <a:rPr lang="uk-UA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Робота </a:t>
            </a:r>
            <a:r>
              <a:rPr lang="uk-UA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сприяла нетрадиційних видів техніки продуктивної праці створенню таких робіт як: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«Осінній ліс» - розфарбованої крупи - пшона;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«Казкова жар-птиця» - технікою виконання роботи з осіннього листя;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«Іній на деревах» - мозаїка з круп і насіння;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«Левеня в густій траві», «Жираф» - аплікація з насіння і кісточок, природний матеріал.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rtl="0"/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3" y="923275"/>
            <a:ext cx="3452346" cy="48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r="12562"/>
          <a:stretch>
            <a:fillRect/>
          </a:stretch>
        </p:blipFill>
        <p:spPr>
          <a:xfrm rot="5400000">
            <a:off x="5549943" y="244098"/>
            <a:ext cx="6675120" cy="6461244"/>
          </a:xfrm>
        </p:spPr>
      </p:pic>
      <p:sp>
        <p:nvSpPr>
          <p:cNvPr id="7" name="Прямоугольник 6"/>
          <p:cNvSpPr/>
          <p:nvPr/>
        </p:nvSpPr>
        <p:spPr>
          <a:xfrm>
            <a:off x="883403" y="728422"/>
            <a:ext cx="44325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Одним </a:t>
            </a:r>
            <a:r>
              <a:rPr lang="uk-UA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з доступних видів роботи з дітьми по формуванню дрібної моторики стала робота з крупами. Різноманітність круп: гречка, пшоно, манка, сприяла ручної </a:t>
            </a:r>
            <a:r>
              <a:rPr lang="uk-UA" sz="2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вмілості. </a:t>
            </a:r>
            <a:r>
              <a:rPr lang="uk-UA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Спочатку, не буду приховувати було важко і мені, і дітям, так як робота дуже копітка і вимагала терпіння не тільки від дітей, але й від мене... Далі з часом стало все виходити. Робота з крупами, експерименти з розфарбовуванням круп, викликало у дітей бажання майструвати. Діти створювали незвичайні для них картини, дарували їх близьким, одноліткам, </a:t>
            </a:r>
            <a:r>
              <a:rPr lang="uk-UA" sz="2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малюкам.</a:t>
            </a:r>
            <a:endParaRPr lang="ru-RU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6878" y="774915"/>
            <a:ext cx="4509371" cy="4649492"/>
          </a:xfrm>
        </p:spPr>
        <p:txBody>
          <a:bodyPr>
            <a:noAutofit/>
          </a:bodyPr>
          <a:lstStyle/>
          <a:p>
            <a:r>
              <a:rPr lang="uk-U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Технічні прийоми декоративного малювання допомагали в розвиток рухових </a:t>
            </a:r>
            <a:r>
              <a:rPr lang="uk-UA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відчуттів</a:t>
            </a:r>
            <a:r>
              <a:rPr lang="uk-U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дрібної моторики руки - адже дітям доводилося промальовувати дуже дрібні завитки, різні елементи розпису: точки, хвилясті і прямі лінії, складні деталі розпису.</a:t>
            </a:r>
            <a:br>
              <a:rPr lang="uk-UA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uk-U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Малюючи візерунок, діти вчилися тримати лінію. Малювання травички, точок, коротких штрихів вчить обмежувати рухи. Таким чином, декоративна діяльність виступає як засіб розвитку окомірної функції дитини, точності у передачі форми, величини, просторового положення і формування графічних навичок, що так важливо при оволодінні навичками </a:t>
            </a:r>
            <a:r>
              <a:rPr lang="uk-UA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письма.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1" b="16611"/>
          <a:stretch>
            <a:fillRect/>
          </a:stretch>
        </p:blipFill>
        <p:spPr>
          <a:xfrm>
            <a:off x="5543550" y="457200"/>
            <a:ext cx="5612130" cy="5943600"/>
          </a:xfrm>
        </p:spPr>
      </p:pic>
    </p:spTree>
    <p:extLst>
      <p:ext uri="{BB962C8B-B14F-4D97-AF65-F5344CB8AC3E}">
        <p14:creationId xmlns:p14="http://schemas.microsoft.com/office/powerpoint/2010/main" val="2235007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1451" y="1920462"/>
            <a:ext cx="6910179" cy="21013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21238" y="221388"/>
            <a:ext cx="4854069" cy="4196941"/>
          </a:xfrm>
        </p:spPr>
        <p:txBody>
          <a:bodyPr>
            <a:noAutofit/>
          </a:bodyPr>
          <a:lstStyle/>
          <a:p>
            <a:r>
              <a:rPr lang="uk-U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Є відоме педагогічне правило: хочеш, щоб дитина чогось навчилася, забезпеч йому перший успіх. Якщо дитина відчує успіх, то буде старатися ще більше, як говорить </a:t>
            </a:r>
            <a:r>
              <a:rPr lang="uk-U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прислів'я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8849" y="2678749"/>
            <a:ext cx="6034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"Вірна указка - не кулак, а ласка".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6184" y="422134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Тому в моїй роботі був дотриманий принцип від простого до складного. Завдяки цьому діти перебували в ситуації успіху, впевненості у своїх силах. З полюванням і бажанням приступали до виконання нових робіт.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8" y="4463033"/>
            <a:ext cx="3286125" cy="16931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53" y="221388"/>
            <a:ext cx="3384274" cy="15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69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704096" y="3724186"/>
            <a:ext cx="8042682" cy="3064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3742" y="1092150"/>
            <a:ext cx="8331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 закінчення зазначу, що розвиток дрібної моторики пальців рук у дітей дошкільного віку відбудеться швидше і ефективніше, якщо використовувати різні види діяльності. Цілеспрямована, систематична та планомірна робота з розвитку дрібної моторики у дітей дошкільного віку через продуктивна праця дала позитивний результат: діти все більш впевнено працюють в знайомих техніках; більш точно роблять рухи пальцями рук, діти стали більш зосередженими, уважними, самостійними. Їх роботи набули свідомий, осмислений і цілеспрямований характер</a:t>
            </a:r>
            <a:r>
              <a:rPr lang="uk-UA" sz="2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  <a:endParaRPr lang="ru-RU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2798" y="3889379"/>
            <a:ext cx="76239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Для вдосконалення роботи з даної проблеми я намітила наступні перспективи: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продовжити роботу над розвитком дрібної моторики в наступному році;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-продовжити знайомити дітей з різними техніками продуктивної діяльності;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стежити за новими розробками, посібниками, літературою в галузі розвитку дрібної моторики у дітей;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здійснювати взаємодію з сім'єю;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5145" y="353525"/>
            <a:ext cx="2239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alibri" panose="020F0502020204030204" pitchFamily="34" charset="0"/>
              </a:rPr>
              <a:t>Висновок</a:t>
            </a:r>
            <a:endParaRPr lang="ru-RU" sz="3600" b="1" dirty="0">
              <a:solidFill>
                <a:srgbClr val="C0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832" y="797880"/>
            <a:ext cx="6058552" cy="3507549"/>
          </a:xfrm>
        </p:spPr>
        <p:txBody>
          <a:bodyPr>
            <a:normAutofit/>
          </a:bodyPr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194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41221" y="832124"/>
            <a:ext cx="9134856" cy="4152901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uk-U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Багато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фахівців, педагогів стверджують, що розвиток інтелектуальних і розумових процесів необхідно починати з розвитку рухи рук, пальців кистей рук. Я як педагог зі стажем, звичайно ж, підтримую тих, хто звертає увагу на розвиток моторики рук з самого раннього віку. Доведено, що це пов'язано з тим, що розвитку кисті руки належить важлива роль у формуванні головного мозку, його пізнавальних здібностей, становлення мови. Значить, щоб розвивався дитина та його мозок, необхідно тренувати руки. Розвиток навичок дрібної моторики важливо ще й тому, що вся подальша життя дитини потребує використання точних, координованих рухів руки і пальців, які необхідні, щоб одягатися, малювати і писати, а також виконувати безліч різноманітних побутових і навчальних дій.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rtl="0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8649" y="124238"/>
            <a:ext cx="157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alibri" panose="020F0502020204030204" pitchFamily="34" charset="0"/>
              </a:rPr>
              <a:t>Вступ</a:t>
            </a:r>
            <a:endParaRPr lang="ru-RU" sz="3600" b="1" dirty="0">
              <a:solidFill>
                <a:srgbClr val="C0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0987" y="4061695"/>
            <a:ext cx="72675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Спостерігаючи за дітьми, я зазначила, що діти неправильно тримають олівець, погано тримають ложку, у них виникали труднощі при виконанні робіт по аплікації, ліплення, малювання. На заняттях діти зазнають труднощів при роботі з ножицями, повільно вирізають смужки, фігури по контуру.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35" y="745591"/>
            <a:ext cx="7216565" cy="2850771"/>
          </a:xfrm>
        </p:spPr>
        <p:txBody>
          <a:bodyPr>
            <a:normAutofit fontScale="92500" lnSpcReduction="10000"/>
          </a:bodyPr>
          <a:lstStyle/>
          <a:p>
            <a:pPr marL="45720" indent="0" algn="r">
              <a:buNone/>
            </a:pPr>
            <a:r>
              <a:rPr lang="uk-U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Основне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значення продуктивних видів праці полягає в тому, що в процесі діяльності в дитини розвивається умілість рук, зміцнюється сила рук, рухи обох рук стають більш узгодженими, а рухи пальців диференціюються. Цьому сприяє відмінна м'язова навантаження на пальчики. У дітей розвивається захоплення дрібного предмета двома пальцями або пучкою вони також вміють самостійно здійснювати руху у всіх його якостях: силі, тривалості, спрямованості. Діти дошкільного віку найкращим чином знайомляться з матеріалами через тактильні відчуття. </a:t>
            </a:r>
            <a:endParaRPr lang="uk-UA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5300" y="391545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r">
              <a:buNone/>
            </a:pPr>
            <a:r>
              <a:rPr lang="uk-U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Робота як фронтально, так і колективно. При розробці даної теми я відбирала найбільш цікаві доступні теми, сюжети, які змогли б заманити дитину і допомогти йому розкритися. Постійно підбирала відповідні ігри з рухом, пальчикову гімнастику, вправи для рук. 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4" y="1409700"/>
            <a:ext cx="27717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590550"/>
            <a:ext cx="5054600" cy="5048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590550"/>
            <a:ext cx="52768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47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065164" y="870142"/>
            <a:ext cx="4806538" cy="2310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6444" y="868669"/>
            <a:ext cx="3251054" cy="1971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9549" y="-384002"/>
            <a:ext cx="9133730" cy="1233424"/>
          </a:xfrm>
        </p:spPr>
        <p:txBody>
          <a:bodyPr rtlCol="0"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Основна </a:t>
            </a:r>
            <a:r>
              <a:rPr lang="uk-UA" sz="3600" b="1" dirty="0">
                <a:solidFill>
                  <a:srgbClr val="C0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мета </a:t>
            </a:r>
            <a:endParaRPr lang="ru-RU" sz="3600" b="1" dirty="0">
              <a:solidFill>
                <a:srgbClr val="C0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7871" y="885142"/>
            <a:ext cx="2821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ctr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розвит</a:t>
            </a:r>
            <a:r>
              <a:rPr lang="ru-RU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</a:t>
            </a:r>
            <a:r>
              <a:rPr lang="uk-UA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дрібної моторики через заняття продуктивною діяльністю 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65164" y="868669"/>
            <a:ext cx="4633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розвиток творчих здібностей, сприяння формуванню у дітей почуття прекрасного, розвитку уяви, самостійності, наполегливості, акуратності, працьовитості.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63" y="3201365"/>
            <a:ext cx="5619750" cy="36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169859" y="2049581"/>
            <a:ext cx="6013342" cy="1662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5208" y="808448"/>
            <a:ext cx="6013342" cy="1662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6978" y="2133784"/>
            <a:ext cx="6011788" cy="1589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6977" y="796889"/>
            <a:ext cx="6013342" cy="1662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013" y="-109249"/>
            <a:ext cx="9133730" cy="79344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Завдання</a:t>
            </a:r>
            <a:endParaRPr lang="ru-RU" sz="3600" b="1" dirty="0">
              <a:solidFill>
                <a:srgbClr val="C0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652" y="2717563"/>
            <a:ext cx="9134856" cy="415290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створити умови для дитячої творчості;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5652" y="10076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надати дітям можливість закріплювати отримані знання й уміння до самостійної діяльності;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662" y="9675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навчити дітей різноманітним способам практичних дій з папером, природним, викидними матеріалом, крупою і </a:t>
            </a:r>
            <a:r>
              <a:rPr lang="uk-UA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т.д</a:t>
            </a:r>
            <a:r>
              <a:rPr lang="uk-UA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.;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662" y="2626982"/>
            <a:ext cx="5595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провести моніторинг розвитку дрібної моторики.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53" y="3879674"/>
            <a:ext cx="6904451" cy="29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2" grpId="0"/>
      <p:bldP spid="3" grpId="0" build="p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857250"/>
            <a:ext cx="5543550" cy="4781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50" y="857250"/>
            <a:ext cx="56769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40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049" y="-260254"/>
            <a:ext cx="5434014" cy="2033587"/>
          </a:xfrm>
        </p:spPr>
        <p:txBody>
          <a:bodyPr rtlCol="0">
            <a:no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alibri Light" panose="020F0302020204030204" pitchFamily="34" charset="0"/>
              </a:rPr>
              <a:t>Для </a:t>
            </a:r>
            <a:r>
              <a:rPr lang="uk-UA" sz="3600" b="1" dirty="0">
                <a:solidFill>
                  <a:srgbClr val="C0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Calibri Light" panose="020F0302020204030204" pitchFamily="34" charset="0"/>
              </a:rPr>
              <a:t>організації роботи була проведена робота з батьками:</a:t>
            </a:r>
            <a:endParaRPr lang="ru-RU" sz="3600" b="1" dirty="0">
              <a:solidFill>
                <a:srgbClr val="C0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Calibri Light" panose="020F03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6412"/>
            <a:ext cx="9144000" cy="1184766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Ознайомити батьків із завданнями, з перспективним планом роботи навчальний рік;</a:t>
            </a:r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rtl="0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0056" y="4994765"/>
            <a:ext cx="663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Запрошення батьків на виставки дитячих робіт;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9673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Залучити до співпраці: поповнення потрібного матеріалу (намистини, гофрований папір, різні види круп, природний матеріал тощо).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0"/>
            <a:ext cx="10725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8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microsoft.com/office/2006/metadata/properties"/>
    <ds:schemaRef ds:uri="40262f94-9f35-4ac3-9a90-690165a166b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a4f35948-e619-41b3-aa29-22878b09cfd2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1125</Words>
  <Application>Microsoft Office PowerPoint</Application>
  <PresentationFormat>Произвольный</PresentationFormat>
  <Paragraphs>61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Назад в школу (16x9)</vt:lpstr>
      <vt:lpstr>Розвиток дрібної моторики у дітей дошкільного віку через різні види продуктивної діяльності</vt:lpstr>
      <vt:lpstr>Презентация PowerPoint</vt:lpstr>
      <vt:lpstr>Презентация PowerPoint</vt:lpstr>
      <vt:lpstr>Презентация PowerPoint</vt:lpstr>
      <vt:lpstr>Основна мета </vt:lpstr>
      <vt:lpstr>Завдання</vt:lpstr>
      <vt:lpstr>Презентация PowerPoint</vt:lpstr>
      <vt:lpstr>Для організації роботи була проведена робота з батьками: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Старосек Ірина</dc:creator>
  <cp:lastModifiedBy>Админ</cp:lastModifiedBy>
  <cp:revision>27</cp:revision>
  <dcterms:created xsi:type="dcterms:W3CDTF">2019-08-03T19:12:28Z</dcterms:created>
  <dcterms:modified xsi:type="dcterms:W3CDTF">2020-02-04T08:52:55Z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